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3" r:id="rId6"/>
    <p:sldId id="264" r:id="rId7"/>
    <p:sldId id="260" r:id="rId8"/>
    <p:sldId id="261" r:id="rId9"/>
    <p:sldId id="262"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73" autoAdjust="0"/>
  </p:normalViewPr>
  <p:slideViewPr>
    <p:cSldViewPr snapToGrid="0" snapToObjects="1">
      <p:cViewPr>
        <p:scale>
          <a:sx n="75" d="100"/>
          <a:sy n="75" d="100"/>
        </p:scale>
        <p:origin x="-153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270461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418585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94090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8216-268B-5440-B1F0-80A993E3B9D4}"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216710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48216-268B-5440-B1F0-80A993E3B9D4}"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317293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348216-268B-5440-B1F0-80A993E3B9D4}"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303174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348216-268B-5440-B1F0-80A993E3B9D4}" type="datetimeFigureOut">
              <a:rPr lang="en-US" smtClean="0"/>
              <a:t>3/7/15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201536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348216-268B-5440-B1F0-80A993E3B9D4}" type="datetimeFigureOut">
              <a:rPr lang="en-US" smtClean="0"/>
              <a:t>3/7/15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262623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48216-268B-5440-B1F0-80A993E3B9D4}" type="datetimeFigureOut">
              <a:rPr lang="en-US" smtClean="0"/>
              <a:t>3/7/15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397316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48216-268B-5440-B1F0-80A993E3B9D4}"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90271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48216-268B-5440-B1F0-80A993E3B9D4}"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62630-BC61-1041-AC0D-BC15C46702D6}" type="slidenum">
              <a:rPr lang="en-US" smtClean="0"/>
              <a:t>‹#›</a:t>
            </a:fld>
            <a:endParaRPr lang="en-US"/>
          </a:p>
        </p:txBody>
      </p:sp>
    </p:spTree>
    <p:extLst>
      <p:ext uri="{BB962C8B-B14F-4D97-AF65-F5344CB8AC3E}">
        <p14:creationId xmlns:p14="http://schemas.microsoft.com/office/powerpoint/2010/main" val="32626932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i="0">
                <a:solidFill>
                  <a:srgbClr val="FFFFFF"/>
                </a:solidFill>
                <a:latin typeface="Helvetica Neue"/>
                <a:cs typeface="Helvetica Neue"/>
              </a:defRPr>
            </a:lvl1pPr>
          </a:lstStyle>
          <a:p>
            <a:fld id="{7D348216-268B-5440-B1F0-80A993E3B9D4}" type="datetimeFigureOut">
              <a:rPr lang="en-US" smtClean="0"/>
              <a:pPr/>
              <a:t>3/7/15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i="0">
                <a:solidFill>
                  <a:srgbClr val="FFFFFF"/>
                </a:solidFill>
                <a:latin typeface="Helvetica Neue"/>
                <a:cs typeface="Helvetica Neue"/>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rgbClr val="FFFFFF"/>
                </a:solidFill>
                <a:latin typeface="Helvetica Neue"/>
                <a:cs typeface="Helvetica Neue"/>
              </a:defRPr>
            </a:lvl1pPr>
          </a:lstStyle>
          <a:p>
            <a:fld id="{78762630-BC61-1041-AC0D-BC15C46702D6}" type="slidenum">
              <a:rPr lang="en-US" smtClean="0"/>
              <a:pPr/>
              <a:t>‹#›</a:t>
            </a:fld>
            <a:endParaRPr lang="en-US"/>
          </a:p>
        </p:txBody>
      </p:sp>
    </p:spTree>
    <p:extLst>
      <p:ext uri="{BB962C8B-B14F-4D97-AF65-F5344CB8AC3E}">
        <p14:creationId xmlns:p14="http://schemas.microsoft.com/office/powerpoint/2010/main" val="3818250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kern="1200">
          <a:solidFill>
            <a:srgbClr val="FFFFFF"/>
          </a:solidFill>
          <a:latin typeface="Helvetica Neue"/>
          <a:ea typeface="+mj-ea"/>
          <a:cs typeface="Helvetica Neue"/>
        </a:defRPr>
      </a:lvl1pPr>
    </p:titleStyle>
    <p:bodyStyle>
      <a:lvl1pPr marL="342900" indent="-342900" algn="l" defTabSz="457200" rtl="0" eaLnBrk="1" latinLnBrk="0" hangingPunct="1">
        <a:spcBef>
          <a:spcPct val="20000"/>
        </a:spcBef>
        <a:buFont typeface="Arial"/>
        <a:buChar char="•"/>
        <a:defRPr sz="3200" b="0" i="0" kern="1200">
          <a:solidFill>
            <a:srgbClr val="FFFFFF"/>
          </a:solidFill>
          <a:latin typeface="Helvetica Neue"/>
          <a:ea typeface="+mn-ea"/>
          <a:cs typeface="Helvetica Neue"/>
        </a:defRPr>
      </a:lvl1pPr>
      <a:lvl2pPr marL="742950" indent="-285750" algn="l" defTabSz="457200" rtl="0" eaLnBrk="1" latinLnBrk="0" hangingPunct="1">
        <a:spcBef>
          <a:spcPct val="20000"/>
        </a:spcBef>
        <a:buFont typeface="Arial"/>
        <a:buChar char="–"/>
        <a:defRPr sz="2800" b="0" i="0" kern="1200">
          <a:solidFill>
            <a:srgbClr val="FFFFFF"/>
          </a:solidFill>
          <a:latin typeface="Helvetica Neue"/>
          <a:ea typeface="+mn-ea"/>
          <a:cs typeface="Helvetica Neue"/>
        </a:defRPr>
      </a:lvl2pPr>
      <a:lvl3pPr marL="1143000" indent="-228600" algn="l" defTabSz="457200" rtl="0" eaLnBrk="1" latinLnBrk="0" hangingPunct="1">
        <a:spcBef>
          <a:spcPct val="20000"/>
        </a:spcBef>
        <a:buFont typeface="Arial"/>
        <a:buChar char="•"/>
        <a:defRPr sz="2400" b="0" i="0" kern="1200">
          <a:solidFill>
            <a:srgbClr val="FFFFFF"/>
          </a:solidFill>
          <a:latin typeface="Helvetica Neue"/>
          <a:ea typeface="+mn-ea"/>
          <a:cs typeface="Helvetica Neue"/>
        </a:defRPr>
      </a:lvl3pPr>
      <a:lvl4pPr marL="1600200" indent="-228600" algn="l" defTabSz="457200" rtl="0" eaLnBrk="1" latinLnBrk="0" hangingPunct="1">
        <a:spcBef>
          <a:spcPct val="20000"/>
        </a:spcBef>
        <a:buFont typeface="Arial"/>
        <a:buChar char="–"/>
        <a:defRPr sz="2000" b="0" i="0" kern="1200">
          <a:solidFill>
            <a:srgbClr val="FFFFFF"/>
          </a:solidFill>
          <a:latin typeface="Helvetica Neue"/>
          <a:ea typeface="+mn-ea"/>
          <a:cs typeface="Helvetica Neue"/>
        </a:defRPr>
      </a:lvl4pPr>
      <a:lvl5pPr marL="2057400" indent="-228600" algn="l" defTabSz="457200" rtl="0" eaLnBrk="1" latinLnBrk="0" hangingPunct="1">
        <a:spcBef>
          <a:spcPct val="20000"/>
        </a:spcBef>
        <a:buFont typeface="Arial"/>
        <a:buChar char="»"/>
        <a:defRPr sz="2000" b="0" i="0" kern="1200">
          <a:solidFill>
            <a:srgbClr val="FFFFFF"/>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6310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Pharaoh Hardened His Own Heart</a:t>
            </a:r>
            <a:endParaRPr lang="en-US" dirty="0"/>
          </a:p>
        </p:txBody>
      </p:sp>
      <p:sp>
        <p:nvSpPr>
          <p:cNvPr id="3" name="Content Placeholder 2"/>
          <p:cNvSpPr>
            <a:spLocks noGrp="1"/>
          </p:cNvSpPr>
          <p:nvPr>
            <p:ph idx="1"/>
          </p:nvPr>
        </p:nvSpPr>
        <p:spPr/>
        <p:txBody>
          <a:bodyPr>
            <a:normAutofit/>
          </a:bodyPr>
          <a:lstStyle/>
          <a:p>
            <a:pPr marL="57150" indent="0">
              <a:buNone/>
            </a:pPr>
            <a:r>
              <a:rPr lang="en-US" dirty="0" smtClean="0"/>
              <a:t>He developed a habit of sin</a:t>
            </a:r>
          </a:p>
          <a:p>
            <a:pPr marL="514350" lvl="1" indent="0">
              <a:buNone/>
            </a:pPr>
            <a:endParaRPr lang="en-US" dirty="0" smtClean="0"/>
          </a:p>
          <a:p>
            <a:pPr marL="514350" lvl="1" indent="0">
              <a:buNone/>
            </a:pPr>
            <a:r>
              <a:rPr lang="en-US" dirty="0" smtClean="0"/>
              <a:t>He would not heed the word of God and continued to sin against Him, Exo. 9.34</a:t>
            </a:r>
          </a:p>
          <a:p>
            <a:pPr marL="514350" lvl="1" indent="0">
              <a:buNone/>
            </a:pPr>
            <a:endParaRPr lang="en-US" dirty="0" smtClean="0"/>
          </a:p>
          <a:p>
            <a:pPr marL="514350" lvl="1" indent="0">
              <a:buNone/>
            </a:pPr>
            <a:r>
              <a:rPr lang="en-US" dirty="0" smtClean="0"/>
              <a:t>He</a:t>
            </a:r>
            <a:r>
              <a:rPr lang="en-US" dirty="0" smtClean="0"/>
              <a:t> would only let the people go under compulsion, Exo. 6.1</a:t>
            </a:r>
          </a:p>
        </p:txBody>
      </p:sp>
    </p:spTree>
    <p:extLst>
      <p:ext uri="{BB962C8B-B14F-4D97-AF65-F5344CB8AC3E}">
        <p14:creationId xmlns:p14="http://schemas.microsoft.com/office/powerpoint/2010/main" val="28781800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How Man’s Heart Is Hardened</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Man hardens his own heart when he refuses to yield to God's command.</a:t>
            </a:r>
          </a:p>
          <a:p>
            <a:pPr marL="114300" indent="0">
              <a:buNone/>
            </a:pPr>
            <a:endParaRPr lang="en-US" dirty="0"/>
          </a:p>
          <a:p>
            <a:pPr marL="114300" indent="0">
              <a:buNone/>
            </a:pPr>
            <a:r>
              <a:rPr lang="en-US" dirty="0" smtClean="0"/>
              <a:t>Sin deceive us into rejecting the commands of God, Heb. 3.12-13</a:t>
            </a:r>
          </a:p>
          <a:p>
            <a:pPr marL="114300" indent="0">
              <a:buNone/>
            </a:pPr>
            <a:endParaRPr lang="en-US" dirty="0" smtClean="0"/>
          </a:p>
          <a:p>
            <a:pPr marL="114300" indent="0">
              <a:buNone/>
            </a:pPr>
            <a:r>
              <a:rPr lang="en-US" dirty="0" smtClean="0"/>
              <a:t>How God hardened </a:t>
            </a:r>
            <a:r>
              <a:rPr lang="en-US" dirty="0" smtClean="0"/>
              <a:t>Pharaoh’s </a:t>
            </a:r>
            <a:r>
              <a:rPr lang="en-US" dirty="0" smtClean="0"/>
              <a:t>heart is not that He took away his freewill to repent, but the thought of submitting to God caused him to harden his own heart.</a:t>
            </a:r>
          </a:p>
        </p:txBody>
      </p:sp>
    </p:spTree>
    <p:extLst>
      <p:ext uri="{BB962C8B-B14F-4D97-AF65-F5344CB8AC3E}">
        <p14:creationId xmlns:p14="http://schemas.microsoft.com/office/powerpoint/2010/main" val="2119626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US" sz="3300" dirty="0">
                <a:ea typeface="+mn-ea"/>
              </a:rPr>
              <a:t>How </a:t>
            </a:r>
            <a:r>
              <a:rPr lang="en-US" sz="3300" dirty="0" smtClean="0">
                <a:ea typeface="+mn-ea"/>
              </a:rPr>
              <a:t>Did </a:t>
            </a:r>
            <a:r>
              <a:rPr lang="en-US" sz="3300" dirty="0">
                <a:ea typeface="+mn-ea"/>
              </a:rPr>
              <a:t>God </a:t>
            </a:r>
            <a:r>
              <a:rPr lang="en-US" sz="3300" dirty="0" smtClean="0">
                <a:ea typeface="+mn-ea"/>
              </a:rPr>
              <a:t>Open </a:t>
            </a:r>
            <a:r>
              <a:rPr lang="en-US" sz="3300" dirty="0">
                <a:ea typeface="+mn-ea"/>
              </a:rPr>
              <a:t>Lydia’s </a:t>
            </a:r>
            <a:r>
              <a:rPr lang="en-US" sz="3300" dirty="0" smtClean="0">
                <a:ea typeface="+mn-ea"/>
              </a:rPr>
              <a:t>Heart?</a:t>
            </a:r>
            <a:endParaRPr lang="en-US" dirty="0"/>
          </a:p>
        </p:txBody>
      </p:sp>
      <p:sp>
        <p:nvSpPr>
          <p:cNvPr id="3" name="Content Placeholder 2"/>
          <p:cNvSpPr>
            <a:spLocks noGrp="1"/>
          </p:cNvSpPr>
          <p:nvPr>
            <p:ph idx="1"/>
          </p:nvPr>
        </p:nvSpPr>
        <p:spPr/>
        <p:txBody>
          <a:bodyPr>
            <a:normAutofit/>
          </a:bodyPr>
          <a:lstStyle/>
          <a:p>
            <a:pPr marL="0" lvl="0" indent="0">
              <a:buNone/>
            </a:pPr>
            <a:r>
              <a:rPr lang="en-US" dirty="0"/>
              <a:t>Acts 16.13-15</a:t>
            </a:r>
          </a:p>
          <a:p>
            <a:pPr marL="457200" lvl="1" indent="0">
              <a:buNone/>
            </a:pPr>
            <a:r>
              <a:rPr lang="en-US" dirty="0" smtClean="0"/>
              <a:t>The </a:t>
            </a:r>
            <a:r>
              <a:rPr lang="en-US" dirty="0"/>
              <a:t>same way He hardened Pharaoh’s heart is the same way He opened Lydia’s heart</a:t>
            </a:r>
            <a:r>
              <a:rPr lang="en-US" dirty="0" smtClean="0"/>
              <a:t>!</a:t>
            </a:r>
          </a:p>
          <a:p>
            <a:pPr marL="457200" lvl="1" indent="0">
              <a:buNone/>
            </a:pPr>
            <a:endParaRPr lang="en-US" dirty="0"/>
          </a:p>
          <a:p>
            <a:pPr marL="457200" lvl="1" indent="0">
              <a:buNone/>
            </a:pPr>
            <a:r>
              <a:rPr lang="en-US" dirty="0" smtClean="0"/>
              <a:t>“The same sun that melts butter hardens clay.”</a:t>
            </a:r>
          </a:p>
          <a:p>
            <a:pPr marL="457200" lvl="1" indent="0">
              <a:buNone/>
            </a:pPr>
            <a:endParaRPr lang="en-US" dirty="0"/>
          </a:p>
          <a:p>
            <a:pPr marL="457200" lvl="1" indent="0">
              <a:buNone/>
            </a:pPr>
            <a:r>
              <a:rPr lang="en-US" dirty="0"/>
              <a:t>Was God different when He commanded her to obey and be faithful </a:t>
            </a:r>
            <a:r>
              <a:rPr lang="en-US" dirty="0" smtClean="0"/>
              <a:t>and </a:t>
            </a:r>
            <a:r>
              <a:rPr lang="en-US" dirty="0"/>
              <a:t>Pharaoh to let His people go</a:t>
            </a:r>
            <a:r>
              <a:rPr lang="en-US" dirty="0" smtClean="0"/>
              <a:t>?</a:t>
            </a:r>
          </a:p>
        </p:txBody>
      </p:sp>
    </p:spTree>
    <p:extLst>
      <p:ext uri="{BB962C8B-B14F-4D97-AF65-F5344CB8AC3E}">
        <p14:creationId xmlns:p14="http://schemas.microsoft.com/office/powerpoint/2010/main" val="1493420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3266"/>
            <a:ext cx="8229600" cy="4525963"/>
          </a:xfrm>
        </p:spPr>
        <p:txBody>
          <a:bodyPr>
            <a:noAutofit/>
          </a:bodyPr>
          <a:lstStyle/>
          <a:p>
            <a:pPr marL="0" lvl="0" indent="0" algn="just">
              <a:buNone/>
            </a:pPr>
            <a:r>
              <a:rPr lang="en-US" sz="2800" dirty="0" smtClean="0"/>
              <a:t>“There </a:t>
            </a:r>
            <a:r>
              <a:rPr lang="en-US" sz="2800" dirty="0"/>
              <a:t>are only two possibilities as to how life arose; one is spontaneous generation arising to evolution, the other is a supernatural creative act of God, there is no third possibility. Spontaneous generation that life arose from non-living matter was scientifically disproved 120 years ago by Louis Pasteur and others. That leaves us with only one possible conclusion, that life arose as a creative act of God. I will not accept that philosophically because I do not want to believe in God, therefore I choose to believe in that which I know is scientifically impossible, spontaneous generation arising to evolution</a:t>
            </a:r>
            <a:r>
              <a:rPr lang="en-US" sz="2800" dirty="0" smtClean="0"/>
              <a:t>.”</a:t>
            </a:r>
            <a:endParaRPr lang="en-US" sz="2800" dirty="0"/>
          </a:p>
        </p:txBody>
      </p:sp>
      <p:sp>
        <p:nvSpPr>
          <p:cNvPr id="4" name="Rectangle 3"/>
          <p:cNvSpPr/>
          <p:nvPr/>
        </p:nvSpPr>
        <p:spPr>
          <a:xfrm>
            <a:off x="2607736" y="6130945"/>
            <a:ext cx="6468532" cy="646331"/>
          </a:xfrm>
          <a:prstGeom prst="rect">
            <a:avLst/>
          </a:prstGeom>
        </p:spPr>
        <p:txBody>
          <a:bodyPr wrap="square">
            <a:spAutoFit/>
          </a:bodyPr>
          <a:lstStyle/>
          <a:p>
            <a:pPr lvl="0" algn="r"/>
            <a:r>
              <a:rPr lang="en-US" sz="1200" dirty="0" smtClean="0">
                <a:solidFill>
                  <a:srgbClr val="FFFFFF"/>
                </a:solidFill>
              </a:rPr>
              <a:t>(Dr. George Wald, evolutionist, Professor Emeritus of Biology at the University at Harvard, Nobel Prize winner in Biology.) "These Quotes Reveal The Credulity Of Evolutionists." These Quotes Reveal The Credulity Of Evolutionists. Web. http://www.freerepublic.com/focus/f-bloggers/1435562/posts.</a:t>
            </a:r>
            <a:endParaRPr lang="en-US" sz="1200" dirty="0">
              <a:solidFill>
                <a:srgbClr val="FFFFFF"/>
              </a:solidFill>
            </a:endParaRPr>
          </a:p>
        </p:txBody>
      </p:sp>
    </p:spTree>
    <p:extLst>
      <p:ext uri="{BB962C8B-B14F-4D97-AF65-F5344CB8AC3E}">
        <p14:creationId xmlns:p14="http://schemas.microsoft.com/office/powerpoint/2010/main" val="31299091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643806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Bible Heart?</a:t>
            </a:r>
            <a:endParaRPr lang="en-US" dirty="0"/>
          </a:p>
        </p:txBody>
      </p:sp>
      <p:sp>
        <p:nvSpPr>
          <p:cNvPr id="3" name="Content Placeholder 2"/>
          <p:cNvSpPr>
            <a:spLocks noGrp="1"/>
          </p:cNvSpPr>
          <p:nvPr>
            <p:ph idx="1"/>
          </p:nvPr>
        </p:nvSpPr>
        <p:spPr/>
        <p:txBody>
          <a:bodyPr/>
          <a:lstStyle/>
          <a:p>
            <a:pPr marL="0" indent="0">
              <a:buNone/>
            </a:pPr>
            <a:r>
              <a:rPr lang="en-US" dirty="0" smtClean="0"/>
              <a:t>Matt</a:t>
            </a:r>
            <a:r>
              <a:rPr lang="en-US" dirty="0"/>
              <a:t>. 9.4; Luke 3.15; Rom. 10.10; Matt. 13.15</a:t>
            </a:r>
          </a:p>
          <a:p>
            <a:pPr marL="0" indent="0">
              <a:buNone/>
            </a:pPr>
            <a:endParaRPr lang="en-US" dirty="0" smtClean="0"/>
          </a:p>
          <a:p>
            <a:pPr marL="0" indent="0">
              <a:buNone/>
            </a:pPr>
            <a:r>
              <a:rPr lang="en-US" dirty="0" smtClean="0"/>
              <a:t>The </a:t>
            </a:r>
            <a:r>
              <a:rPr lang="en-US" dirty="0"/>
              <a:t>Bible heart (the mind) can reason and believe and </a:t>
            </a:r>
            <a:r>
              <a:rPr lang="en-US" dirty="0" smtClean="0"/>
              <a:t>is able </a:t>
            </a:r>
            <a:r>
              <a:rPr lang="en-US" dirty="0"/>
              <a:t>to understand </a:t>
            </a:r>
          </a:p>
        </p:txBody>
      </p:sp>
    </p:spTree>
    <p:extLst>
      <p:ext uri="{BB962C8B-B14F-4D97-AF65-F5344CB8AC3E}">
        <p14:creationId xmlns:p14="http://schemas.microsoft.com/office/powerpoint/2010/main" val="222054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God Hardened Pharaoh’s Heart</a:t>
            </a:r>
            <a:endParaRPr lang="en-US" dirty="0"/>
          </a:p>
        </p:txBody>
      </p:sp>
      <p:sp>
        <p:nvSpPr>
          <p:cNvPr id="3" name="Content Placeholder 2"/>
          <p:cNvSpPr>
            <a:spLocks noGrp="1"/>
          </p:cNvSpPr>
          <p:nvPr>
            <p:ph idx="1"/>
          </p:nvPr>
        </p:nvSpPr>
        <p:spPr/>
        <p:txBody>
          <a:bodyPr>
            <a:normAutofit fontScale="92500" lnSpcReduction="10000"/>
          </a:bodyPr>
          <a:lstStyle/>
          <a:p>
            <a:pPr marL="57150" indent="0">
              <a:buNone/>
            </a:pPr>
            <a:r>
              <a:rPr lang="en-US" dirty="0" smtClean="0"/>
              <a:t>Moses </a:t>
            </a:r>
            <a:r>
              <a:rPr lang="en-US" dirty="0"/>
              <a:t>was to lead the people of God out of Egypt, Exo. 3.9-10</a:t>
            </a:r>
          </a:p>
          <a:p>
            <a:pPr marL="57150" indent="0">
              <a:buNone/>
            </a:pPr>
            <a:endParaRPr lang="en-US" dirty="0" smtClean="0"/>
          </a:p>
          <a:p>
            <a:pPr marL="57150" indent="0">
              <a:buNone/>
            </a:pPr>
            <a:r>
              <a:rPr lang="en-US" dirty="0" smtClean="0"/>
              <a:t>God </a:t>
            </a:r>
            <a:r>
              <a:rPr lang="en-US" dirty="0"/>
              <a:t>knew however that Pharaoh would not let them go, Exo. 3.19-</a:t>
            </a:r>
            <a:r>
              <a:rPr lang="en-US" dirty="0" smtClean="0"/>
              <a:t>20</a:t>
            </a:r>
          </a:p>
          <a:p>
            <a:pPr marL="57150" indent="0">
              <a:buNone/>
            </a:pPr>
            <a:endParaRPr lang="en-US" dirty="0" smtClean="0"/>
          </a:p>
          <a:p>
            <a:pPr marL="57150" indent="0">
              <a:buNone/>
            </a:pPr>
            <a:r>
              <a:rPr lang="en-US" dirty="0" smtClean="0"/>
              <a:t>God would send ten plagues to persuade Pharaoh to let His people go, Exo. 4.21-23; 7.3 (see also 9.12; 10.20, 27)</a:t>
            </a:r>
          </a:p>
        </p:txBody>
      </p:sp>
    </p:spTree>
    <p:extLst>
      <p:ext uri="{BB962C8B-B14F-4D97-AF65-F5344CB8AC3E}">
        <p14:creationId xmlns:p14="http://schemas.microsoft.com/office/powerpoint/2010/main" val="2537144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God Hardened Pharaoh’s Heart</a:t>
            </a:r>
            <a:endParaRPr lang="en-US" dirty="0"/>
          </a:p>
        </p:txBody>
      </p:sp>
      <p:sp>
        <p:nvSpPr>
          <p:cNvPr id="3" name="Content Placeholder 2"/>
          <p:cNvSpPr>
            <a:spLocks noGrp="1"/>
          </p:cNvSpPr>
          <p:nvPr>
            <p:ph idx="1"/>
          </p:nvPr>
        </p:nvSpPr>
        <p:spPr/>
        <p:txBody>
          <a:bodyPr>
            <a:normAutofit/>
          </a:bodyPr>
          <a:lstStyle/>
          <a:p>
            <a:pPr marL="57150" indent="0">
              <a:buNone/>
            </a:pPr>
            <a:r>
              <a:rPr lang="en-US" dirty="0" smtClean="0"/>
              <a:t>Moses </a:t>
            </a:r>
            <a:r>
              <a:rPr lang="en-US" dirty="0"/>
              <a:t>comes to Pharaoh to command him to let God’s people go, </a:t>
            </a:r>
            <a:r>
              <a:rPr lang="en-US" dirty="0" smtClean="0"/>
              <a:t>but </a:t>
            </a:r>
            <a:r>
              <a:rPr lang="en-US" dirty="0"/>
              <a:t>becomes angry and refuses to obey, Exo. 5.1-</a:t>
            </a:r>
            <a:r>
              <a:rPr lang="en-US" dirty="0" smtClean="0"/>
              <a:t>5; cf</a:t>
            </a:r>
            <a:r>
              <a:rPr lang="en-US" dirty="0"/>
              <a:t>. Rom. </a:t>
            </a:r>
            <a:r>
              <a:rPr lang="en-US" dirty="0" smtClean="0"/>
              <a:t>1.21</a:t>
            </a:r>
            <a:endParaRPr lang="en-US" dirty="0"/>
          </a:p>
        </p:txBody>
      </p:sp>
    </p:spTree>
    <p:extLst>
      <p:ext uri="{BB962C8B-B14F-4D97-AF65-F5344CB8AC3E}">
        <p14:creationId xmlns:p14="http://schemas.microsoft.com/office/powerpoint/2010/main" val="1950679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God Hardened Pharaoh’s Heart</a:t>
            </a:r>
            <a:endParaRPr lang="en-US" dirty="0"/>
          </a:p>
        </p:txBody>
      </p:sp>
      <p:sp>
        <p:nvSpPr>
          <p:cNvPr id="3" name="Content Placeholder 2"/>
          <p:cNvSpPr>
            <a:spLocks noGrp="1"/>
          </p:cNvSpPr>
          <p:nvPr>
            <p:ph idx="1"/>
          </p:nvPr>
        </p:nvSpPr>
        <p:spPr/>
        <p:txBody>
          <a:bodyPr>
            <a:normAutofit lnSpcReduction="10000"/>
          </a:bodyPr>
          <a:lstStyle/>
          <a:p>
            <a:pPr marL="57150" indent="0">
              <a:buNone/>
            </a:pPr>
            <a:r>
              <a:rPr lang="en-US" dirty="0" smtClean="0"/>
              <a:t>Pharaoh thought God’s will could be changed</a:t>
            </a:r>
          </a:p>
          <a:p>
            <a:pPr marL="514350" lvl="1" indent="0">
              <a:buNone/>
            </a:pPr>
            <a:r>
              <a:rPr lang="en-US" dirty="0" smtClean="0"/>
              <a:t>God made commands that were contrary to what Pharaoh wanted to do, Exo. 5.1</a:t>
            </a:r>
          </a:p>
          <a:p>
            <a:pPr marL="514350" lvl="1" indent="0">
              <a:buNone/>
            </a:pPr>
            <a:endParaRPr lang="en-US" dirty="0" smtClean="0"/>
          </a:p>
          <a:p>
            <a:pPr marL="514350" lvl="1" indent="0">
              <a:buNone/>
            </a:pPr>
            <a:r>
              <a:rPr lang="en-US" dirty="0" smtClean="0"/>
              <a:t>Pharaoh tried to change God’s instructions, Exo. 8.25; 10.7-11, 24</a:t>
            </a:r>
          </a:p>
          <a:p>
            <a:pPr marL="514350" lvl="1" indent="0">
              <a:buNone/>
            </a:pPr>
            <a:endParaRPr lang="en-US" dirty="0" smtClean="0"/>
          </a:p>
          <a:p>
            <a:pPr marL="514350" lvl="1" indent="0">
              <a:buNone/>
            </a:pPr>
            <a:r>
              <a:rPr lang="en-US" dirty="0" smtClean="0"/>
              <a:t>God’s word is fixed/settled, Psalm 119.89; 1 Peter 1.25; Exo. 10.27</a:t>
            </a:r>
          </a:p>
        </p:txBody>
      </p:sp>
    </p:spTree>
    <p:extLst>
      <p:ext uri="{BB962C8B-B14F-4D97-AF65-F5344CB8AC3E}">
        <p14:creationId xmlns:p14="http://schemas.microsoft.com/office/powerpoint/2010/main" val="430297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The Magicians Hardened Pharaoh’s Heart</a:t>
            </a:r>
            <a:endParaRPr lang="en-US" sz="3200" dirty="0"/>
          </a:p>
        </p:txBody>
      </p:sp>
      <p:sp>
        <p:nvSpPr>
          <p:cNvPr id="3" name="Content Placeholder 2"/>
          <p:cNvSpPr>
            <a:spLocks noGrp="1"/>
          </p:cNvSpPr>
          <p:nvPr>
            <p:ph idx="1"/>
          </p:nvPr>
        </p:nvSpPr>
        <p:spPr/>
        <p:txBody>
          <a:bodyPr>
            <a:normAutofit/>
          </a:bodyPr>
          <a:lstStyle/>
          <a:p>
            <a:pPr marL="57150" indent="0">
              <a:buNone/>
            </a:pPr>
            <a:r>
              <a:rPr lang="en-US" dirty="0" smtClean="0"/>
              <a:t>When </a:t>
            </a:r>
            <a:r>
              <a:rPr lang="en-US" dirty="0"/>
              <a:t>Moses began performing signs, the magicians copied them, Exo 7.10-13, 20-22; 8.5-</a:t>
            </a:r>
            <a:r>
              <a:rPr lang="en-US" dirty="0" smtClean="0"/>
              <a:t>7</a:t>
            </a:r>
            <a:endParaRPr lang="en-US" dirty="0"/>
          </a:p>
        </p:txBody>
      </p:sp>
    </p:spTree>
    <p:extLst>
      <p:ext uri="{BB962C8B-B14F-4D97-AF65-F5344CB8AC3E}">
        <p14:creationId xmlns:p14="http://schemas.microsoft.com/office/powerpoint/2010/main" val="2926873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Pharaoh Hardened His Own Heart</a:t>
            </a:r>
            <a:endParaRPr lang="en-US" dirty="0"/>
          </a:p>
        </p:txBody>
      </p:sp>
      <p:sp>
        <p:nvSpPr>
          <p:cNvPr id="3" name="Content Placeholder 2"/>
          <p:cNvSpPr>
            <a:spLocks noGrp="1"/>
          </p:cNvSpPr>
          <p:nvPr>
            <p:ph idx="1"/>
          </p:nvPr>
        </p:nvSpPr>
        <p:spPr/>
        <p:txBody>
          <a:bodyPr>
            <a:normAutofit/>
          </a:bodyPr>
          <a:lstStyle/>
          <a:p>
            <a:pPr marL="57150" indent="0">
              <a:buNone/>
            </a:pPr>
            <a:r>
              <a:rPr lang="en-US" dirty="0" smtClean="0"/>
              <a:t>His </a:t>
            </a:r>
            <a:r>
              <a:rPr lang="en-US" dirty="0"/>
              <a:t>stubborn will, his self-</a:t>
            </a:r>
            <a:r>
              <a:rPr lang="en-US" dirty="0" smtClean="0"/>
              <a:t>interest</a:t>
            </a:r>
          </a:p>
          <a:p>
            <a:pPr marL="57150" indent="0">
              <a:buNone/>
            </a:pPr>
            <a:endParaRPr lang="en-US" dirty="0" smtClean="0"/>
          </a:p>
          <a:p>
            <a:pPr marL="514350" lvl="1" indent="0">
              <a:buNone/>
            </a:pPr>
            <a:r>
              <a:rPr lang="en-US" dirty="0" smtClean="0"/>
              <a:t>Pharaoh </a:t>
            </a:r>
            <a:r>
              <a:rPr lang="en-US" dirty="0"/>
              <a:t>focused on what obedience to God would cost him</a:t>
            </a:r>
          </a:p>
          <a:p>
            <a:pPr marL="514350" lvl="1" indent="0">
              <a:buNone/>
            </a:pPr>
            <a:endParaRPr lang="en-US" dirty="0" smtClean="0"/>
          </a:p>
          <a:p>
            <a:pPr marL="514350" lvl="1" indent="0">
              <a:buNone/>
            </a:pPr>
            <a:r>
              <a:rPr lang="en-US" dirty="0" smtClean="0"/>
              <a:t>Letting </a:t>
            </a:r>
            <a:r>
              <a:rPr lang="en-US" dirty="0"/>
              <a:t>the people go would mean losing a great </a:t>
            </a:r>
            <a:r>
              <a:rPr lang="en-US" dirty="0" smtClean="0"/>
              <a:t>workforce, </a:t>
            </a:r>
            <a:r>
              <a:rPr lang="en-US" dirty="0"/>
              <a:t>Exo. 5.4-</a:t>
            </a:r>
            <a:r>
              <a:rPr lang="en-US" dirty="0" smtClean="0"/>
              <a:t>5</a:t>
            </a:r>
            <a:endParaRPr lang="en-US" dirty="0"/>
          </a:p>
        </p:txBody>
      </p:sp>
    </p:spTree>
    <p:extLst>
      <p:ext uri="{BB962C8B-B14F-4D97-AF65-F5344CB8AC3E}">
        <p14:creationId xmlns:p14="http://schemas.microsoft.com/office/powerpoint/2010/main" val="1825177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Pharaoh Hardened His Own Heart</a:t>
            </a:r>
            <a:endParaRPr lang="en-US" dirty="0"/>
          </a:p>
        </p:txBody>
      </p:sp>
      <p:sp>
        <p:nvSpPr>
          <p:cNvPr id="3" name="Content Placeholder 2"/>
          <p:cNvSpPr>
            <a:spLocks noGrp="1"/>
          </p:cNvSpPr>
          <p:nvPr>
            <p:ph idx="1"/>
          </p:nvPr>
        </p:nvSpPr>
        <p:spPr/>
        <p:txBody>
          <a:bodyPr>
            <a:normAutofit/>
          </a:bodyPr>
          <a:lstStyle/>
          <a:p>
            <a:pPr marL="57150" indent="0">
              <a:buNone/>
            </a:pPr>
            <a:r>
              <a:rPr lang="en-US" dirty="0" smtClean="0"/>
              <a:t>There were times when Pharaoh said the people could go, but changed his mind when the plagues stopped, Exo. 8.15, 17-19, 29-32</a:t>
            </a:r>
          </a:p>
          <a:p>
            <a:pPr marL="57150" indent="0">
              <a:buNone/>
            </a:pPr>
            <a:endParaRPr lang="en-US" dirty="0" smtClean="0"/>
          </a:p>
          <a:p>
            <a:pPr marL="514350" lvl="1" indent="0">
              <a:buNone/>
            </a:pPr>
            <a:r>
              <a:rPr lang="en-US" dirty="0" smtClean="0"/>
              <a:t>He saw God’s mercy as an excuse to disobey</a:t>
            </a:r>
          </a:p>
        </p:txBody>
      </p:sp>
    </p:spTree>
    <p:extLst>
      <p:ext uri="{BB962C8B-B14F-4D97-AF65-F5344CB8AC3E}">
        <p14:creationId xmlns:p14="http://schemas.microsoft.com/office/powerpoint/2010/main" val="1943369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1428</TotalTime>
  <Words>651</Words>
  <Application>Microsoft Macintosh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What Is The Bible Heart?</vt:lpstr>
      <vt:lpstr>God Hardened Pharaoh’s Heart</vt:lpstr>
      <vt:lpstr>God Hardened Pharaoh’s Heart</vt:lpstr>
      <vt:lpstr>God Hardened Pharaoh’s Heart</vt:lpstr>
      <vt:lpstr>The Magicians Hardened Pharaoh’s Heart</vt:lpstr>
      <vt:lpstr>Pharaoh Hardened His Own Heart</vt:lpstr>
      <vt:lpstr>Pharaoh Hardened His Own Heart</vt:lpstr>
      <vt:lpstr>Pharaoh Hardened His Own Heart</vt:lpstr>
      <vt:lpstr>How Man’s Heart Is Hardened</vt:lpstr>
      <vt:lpstr>How Did God Open Lydia’s Heart?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34</cp:revision>
  <dcterms:created xsi:type="dcterms:W3CDTF">2015-03-07T20:52:34Z</dcterms:created>
  <dcterms:modified xsi:type="dcterms:W3CDTF">2015-03-08T20:40:49Z</dcterms:modified>
</cp:coreProperties>
</file>