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6" r:id="rId10"/>
    <p:sldId id="269" r:id="rId11"/>
    <p:sldId id="265" r:id="rId12"/>
    <p:sldId id="268"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8639" autoAdjust="0"/>
  </p:normalViewPr>
  <p:slideViewPr>
    <p:cSldViewPr snapToGrid="0" snapToObjects="1">
      <p:cViewPr varScale="1">
        <p:scale>
          <a:sx n="77" d="100"/>
          <a:sy n="77" d="100"/>
        </p:scale>
        <p:origin x="-1480" y="-96"/>
      </p:cViewPr>
      <p:guideLst>
        <p:guide orient="horz" pos="2160"/>
        <p:guide pos="2880"/>
      </p:guideLst>
    </p:cSldViewPr>
  </p:slideViewPr>
  <p:outlineViewPr>
    <p:cViewPr>
      <p:scale>
        <a:sx n="33" d="100"/>
        <a:sy n="33" d="100"/>
      </p:scale>
      <p:origin x="0" y="107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1B4-E401-5543-8EB6-0660B89F0941}"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246083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1B4-E401-5543-8EB6-0660B89F0941}"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73186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1B4-E401-5543-8EB6-0660B89F0941}"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180053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1B4-E401-5543-8EB6-0660B89F0941}"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295334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1B4-E401-5543-8EB6-0660B89F0941}"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423832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1B4-E401-5543-8EB6-0660B89F0941}"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2306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1B4-E401-5543-8EB6-0660B89F0941}" type="datetimeFigureOut">
              <a:rPr lang="en-US" smtClean="0"/>
              <a:t>3/7/15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117690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1B4-E401-5543-8EB6-0660B89F0941}" type="datetimeFigureOut">
              <a:rPr lang="en-US" smtClean="0"/>
              <a:t>3/7/15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372065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1B4-E401-5543-8EB6-0660B89F0941}" type="datetimeFigureOut">
              <a:rPr lang="en-US" smtClean="0"/>
              <a:t>3/7/15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142227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1B4-E401-5543-8EB6-0660B89F0941}"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9086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1B4-E401-5543-8EB6-0660B89F0941}"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EB694-B684-8E4B-B20D-78B96D5CF900}" type="slidenum">
              <a:rPr lang="en-US" smtClean="0"/>
              <a:t>‹#›</a:t>
            </a:fld>
            <a:endParaRPr lang="en-US"/>
          </a:p>
        </p:txBody>
      </p:sp>
    </p:spTree>
    <p:extLst>
      <p:ext uri="{BB962C8B-B14F-4D97-AF65-F5344CB8AC3E}">
        <p14:creationId xmlns:p14="http://schemas.microsoft.com/office/powerpoint/2010/main" val="32355695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1F6931B4-E401-5543-8EB6-0660B89F0941}" type="datetimeFigureOut">
              <a:rPr lang="en-US" smtClean="0"/>
              <a:pPr/>
              <a:t>3/7/15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3CAEB694-B684-8E4B-B20D-78B96D5CF900}" type="slidenum">
              <a:rPr lang="en-US" smtClean="0"/>
              <a:pPr/>
              <a:t>‹#›</a:t>
            </a:fld>
            <a:endParaRPr lang="en-US"/>
          </a:p>
        </p:txBody>
      </p:sp>
    </p:spTree>
    <p:extLst>
      <p:ext uri="{BB962C8B-B14F-4D97-AF65-F5344CB8AC3E}">
        <p14:creationId xmlns:p14="http://schemas.microsoft.com/office/powerpoint/2010/main" val="410860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kern="1200">
          <a:solidFill>
            <a:schemeClr val="tx1"/>
          </a:solidFill>
          <a:latin typeface="Helvetica Neue Light"/>
          <a:ea typeface="+mj-ea"/>
          <a:cs typeface="Helvetica Neue Light"/>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Helvetica Neue Light"/>
          <a:ea typeface="+mn-ea"/>
          <a:cs typeface="Helvetica Neue Light"/>
        </a:defRPr>
      </a:lvl1pPr>
      <a:lvl2pPr marL="742950" indent="-285750" algn="l" defTabSz="457200" rtl="0" eaLnBrk="1" latinLnBrk="0" hangingPunct="1">
        <a:spcBef>
          <a:spcPct val="20000"/>
        </a:spcBef>
        <a:buFont typeface="Arial"/>
        <a:buChar char="–"/>
        <a:defRPr sz="2800" b="0" i="0" kern="1200">
          <a:solidFill>
            <a:schemeClr val="tx1"/>
          </a:solidFill>
          <a:latin typeface="Helvetica Neue Light"/>
          <a:ea typeface="+mn-ea"/>
          <a:cs typeface="Helvetica Neue Light"/>
        </a:defRPr>
      </a:lvl2pPr>
      <a:lvl3pPr marL="1143000" indent="-228600" algn="l" defTabSz="457200" rtl="0" eaLnBrk="1" latinLnBrk="0" hangingPunct="1">
        <a:spcBef>
          <a:spcPct val="20000"/>
        </a:spcBef>
        <a:buFont typeface="Arial"/>
        <a:buChar char="•"/>
        <a:defRPr sz="2400" b="0" i="0" kern="1200">
          <a:solidFill>
            <a:schemeClr val="tx1"/>
          </a:solidFill>
          <a:latin typeface="Helvetica Neue Light"/>
          <a:ea typeface="+mn-ea"/>
          <a:cs typeface="Helvetica Neue Light"/>
        </a:defRPr>
      </a:lvl3pPr>
      <a:lvl4pPr marL="1600200" indent="-228600" algn="l" defTabSz="457200" rtl="0" eaLnBrk="1" latinLnBrk="0" hangingPunct="1">
        <a:spcBef>
          <a:spcPct val="20000"/>
        </a:spcBef>
        <a:buFont typeface="Arial"/>
        <a:buChar char="–"/>
        <a:defRPr sz="2000" b="0" i="0" kern="1200">
          <a:solidFill>
            <a:schemeClr val="tx1"/>
          </a:solidFill>
          <a:latin typeface="Helvetica Neue Light"/>
          <a:ea typeface="+mn-ea"/>
          <a:cs typeface="Helvetica Neue Light"/>
        </a:defRPr>
      </a:lvl4pPr>
      <a:lvl5pPr marL="2057400" indent="-228600" algn="l" defTabSz="457200" rtl="0" eaLnBrk="1" latinLnBrk="0" hangingPunct="1">
        <a:spcBef>
          <a:spcPct val="20000"/>
        </a:spcBef>
        <a:buFont typeface="Arial"/>
        <a:buChar char="»"/>
        <a:defRPr sz="2000" b="0" i="0" kern="1200">
          <a:solidFill>
            <a:schemeClr val="tx1"/>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611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Jesus Asking Too Much?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Letting </a:t>
            </a:r>
            <a:r>
              <a:rPr lang="en-US" dirty="0" smtClean="0"/>
              <a:t>go </a:t>
            </a:r>
            <a:r>
              <a:rPr lang="en-US" dirty="0"/>
              <a:t>of </a:t>
            </a:r>
            <a:r>
              <a:rPr lang="en-US" dirty="0" smtClean="0"/>
              <a:t>self, take up </a:t>
            </a:r>
            <a:r>
              <a:rPr lang="en-US" dirty="0"/>
              <a:t>your </a:t>
            </a:r>
            <a:r>
              <a:rPr lang="en-US" dirty="0" smtClean="0"/>
              <a:t>cross &amp; lose </a:t>
            </a:r>
            <a:r>
              <a:rPr lang="en-US" dirty="0"/>
              <a:t>your life for Christ’s </a:t>
            </a:r>
            <a:r>
              <a:rPr lang="en-US" dirty="0" smtClean="0"/>
              <a:t>sake</a:t>
            </a:r>
            <a:r>
              <a:rPr lang="en-US" dirty="0"/>
              <a:t> </a:t>
            </a:r>
            <a:r>
              <a:rPr lang="en-US" dirty="0" smtClean="0"/>
              <a:t>REPRESENTS sacrifice</a:t>
            </a:r>
            <a:r>
              <a:rPr lang="en-US" dirty="0"/>
              <a:t>, selflessness, and </a:t>
            </a:r>
            <a:r>
              <a:rPr lang="en-US" dirty="0" smtClean="0"/>
              <a:t>service.</a:t>
            </a:r>
          </a:p>
          <a:p>
            <a:pPr marL="0" indent="0">
              <a:buNone/>
            </a:pPr>
            <a:endParaRPr lang="en-US" dirty="0"/>
          </a:p>
          <a:p>
            <a:pPr marL="0" indent="0">
              <a:buNone/>
            </a:pPr>
            <a:r>
              <a:rPr lang="en-US" dirty="0" smtClean="0"/>
              <a:t>The cross DEMONSTRATED selflessness, </a:t>
            </a:r>
            <a:r>
              <a:rPr lang="en-US" dirty="0"/>
              <a:t>sacrificial </a:t>
            </a:r>
            <a:r>
              <a:rPr lang="en-US" dirty="0" smtClean="0"/>
              <a:t>love</a:t>
            </a:r>
            <a:r>
              <a:rPr lang="en-US" dirty="0"/>
              <a:t> </a:t>
            </a:r>
            <a:r>
              <a:rPr lang="en-US" dirty="0" smtClean="0"/>
              <a:t>&amp; service, Matt. 20.28</a:t>
            </a:r>
          </a:p>
          <a:p>
            <a:pPr marL="0" indent="0">
              <a:buNone/>
            </a:pPr>
            <a:endParaRPr lang="en-US" dirty="0"/>
          </a:p>
          <a:p>
            <a:pPr marL="0" indent="0">
              <a:buNone/>
            </a:pPr>
            <a:r>
              <a:rPr lang="en-US" dirty="0"/>
              <a:t>Jesus doesn’t ask for </a:t>
            </a:r>
            <a:r>
              <a:rPr lang="en-US" dirty="0" smtClean="0"/>
              <a:t>much…</a:t>
            </a:r>
          </a:p>
          <a:p>
            <a:pPr marL="0" indent="0" algn="r">
              <a:buNone/>
            </a:pPr>
            <a:r>
              <a:rPr lang="en-US" dirty="0" smtClean="0"/>
              <a:t>…He </a:t>
            </a:r>
            <a:r>
              <a:rPr lang="en-US" dirty="0"/>
              <a:t>asks for </a:t>
            </a:r>
            <a:r>
              <a:rPr lang="en-US" dirty="0" smtClean="0"/>
              <a:t>EVERYTHING!</a:t>
            </a:r>
            <a:endParaRPr lang="en-US" dirty="0"/>
          </a:p>
        </p:txBody>
      </p:sp>
    </p:spTree>
    <p:extLst>
      <p:ext uri="{BB962C8B-B14F-4D97-AF65-F5344CB8AC3E}">
        <p14:creationId xmlns:p14="http://schemas.microsoft.com/office/powerpoint/2010/main" val="3025798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Jesus Asking Too Much?</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lvl="0" indent="0">
              <a:buNone/>
            </a:pPr>
            <a:r>
              <a:rPr lang="en-US" dirty="0" smtClean="0"/>
              <a:t>He wants UNWAVERING </a:t>
            </a:r>
            <a:r>
              <a:rPr lang="en-US" dirty="0" smtClean="0"/>
              <a:t>commitment, Luke 9.57-62</a:t>
            </a:r>
          </a:p>
          <a:p>
            <a:pPr marL="400050" lvl="1" indent="0">
              <a:buNone/>
            </a:pPr>
            <a:r>
              <a:rPr lang="en-US" dirty="0" smtClean="0"/>
              <a:t>The first man was IMPULSIVE. Didn't really count the cost.</a:t>
            </a:r>
          </a:p>
          <a:p>
            <a:pPr marL="400050" lvl="1" indent="0">
              <a:buNone/>
            </a:pPr>
            <a:endParaRPr lang="en-US" dirty="0" smtClean="0"/>
          </a:p>
          <a:p>
            <a:pPr marL="400050" lvl="1" indent="0">
              <a:buNone/>
            </a:pPr>
            <a:r>
              <a:rPr lang="en-US" dirty="0" smtClean="0"/>
              <a:t>The second man was a PROCRASTINATOR. Put off serving Jesus till later.</a:t>
            </a:r>
          </a:p>
          <a:p>
            <a:pPr marL="400050" lvl="1" indent="0">
              <a:buNone/>
            </a:pPr>
            <a:endParaRPr lang="en-US" dirty="0" smtClean="0"/>
          </a:p>
          <a:p>
            <a:pPr marL="400050" lvl="1" indent="0">
              <a:buNone/>
            </a:pPr>
            <a:r>
              <a:rPr lang="en-US" dirty="0" smtClean="0"/>
              <a:t>The last man was a WAVERING man. Wasn't ready to wholly commit to Jesus.</a:t>
            </a:r>
          </a:p>
          <a:p>
            <a:pPr marL="400050" lvl="1" indent="0">
              <a:buNone/>
            </a:pPr>
            <a:endParaRPr lang="en-US" dirty="0" smtClean="0"/>
          </a:p>
          <a:p>
            <a:pPr marL="400050" lvl="1" indent="0">
              <a:buNone/>
            </a:pPr>
            <a:r>
              <a:rPr lang="en-US" dirty="0" smtClean="0"/>
              <a:t>No one looking back is FIT, Phil. 3.13-14; 2 Peter 2.20-22</a:t>
            </a:r>
          </a:p>
        </p:txBody>
      </p:sp>
    </p:spTree>
    <p:extLst>
      <p:ext uri="{BB962C8B-B14F-4D97-AF65-F5344CB8AC3E}">
        <p14:creationId xmlns:p14="http://schemas.microsoft.com/office/powerpoint/2010/main" val="320146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Rewards Of Discipleship</a:t>
            </a:r>
            <a:endParaRPr lang="en-US" dirty="0"/>
          </a:p>
        </p:txBody>
      </p:sp>
      <p:sp>
        <p:nvSpPr>
          <p:cNvPr id="3" name="Content Placeholder 2"/>
          <p:cNvSpPr>
            <a:spLocks noGrp="1"/>
          </p:cNvSpPr>
          <p:nvPr>
            <p:ph idx="1"/>
          </p:nvPr>
        </p:nvSpPr>
        <p:spPr/>
        <p:txBody>
          <a:bodyPr/>
          <a:lstStyle/>
          <a:p>
            <a:pPr marL="0" indent="0">
              <a:buNone/>
            </a:pPr>
            <a:r>
              <a:rPr lang="en-US" dirty="0" smtClean="0"/>
              <a:t>Spiritual blessings in Christ</a:t>
            </a:r>
          </a:p>
          <a:p>
            <a:pPr marL="400050" lvl="1" indent="0">
              <a:buNone/>
            </a:pPr>
            <a:r>
              <a:rPr lang="en-US" dirty="0" smtClean="0"/>
              <a:t>Confidence in knowing our sins are forgiven</a:t>
            </a:r>
          </a:p>
          <a:p>
            <a:pPr marL="400050" lvl="1" indent="0">
              <a:buNone/>
            </a:pPr>
            <a:endParaRPr lang="en-US" dirty="0" smtClean="0"/>
          </a:p>
          <a:p>
            <a:pPr marL="400050" lvl="1" indent="0">
              <a:buNone/>
            </a:pPr>
            <a:r>
              <a:rPr lang="en-US" dirty="0" smtClean="0"/>
              <a:t>Fellowship with our Father and each </a:t>
            </a:r>
            <a:r>
              <a:rPr lang="en-US" dirty="0" smtClean="0"/>
              <a:t>other</a:t>
            </a:r>
          </a:p>
          <a:p>
            <a:pPr marL="400050" lvl="1" indent="0">
              <a:buNone/>
            </a:pPr>
            <a:endParaRPr lang="en-US" dirty="0"/>
          </a:p>
          <a:p>
            <a:pPr marL="400050" lvl="1" indent="0">
              <a:buNone/>
            </a:pPr>
            <a:r>
              <a:rPr lang="en-US" dirty="0"/>
              <a:t>Saved from the wrath of God</a:t>
            </a:r>
          </a:p>
          <a:p>
            <a:pPr marL="400050" lvl="1" indent="0">
              <a:buNone/>
            </a:pPr>
            <a:endParaRPr lang="en-US" dirty="0"/>
          </a:p>
          <a:p>
            <a:pPr marL="400050" lvl="1" indent="0">
              <a:buNone/>
            </a:pPr>
            <a:r>
              <a:rPr lang="en-US" dirty="0"/>
              <a:t>A place prepared for us in </a:t>
            </a:r>
            <a:r>
              <a:rPr lang="en-US" dirty="0" smtClean="0"/>
              <a:t>Heaven</a:t>
            </a:r>
            <a:endParaRPr lang="en-US" dirty="0"/>
          </a:p>
        </p:txBody>
      </p:sp>
    </p:spTree>
    <p:extLst>
      <p:ext uri="{BB962C8B-B14F-4D97-AF65-F5344CB8AC3E}">
        <p14:creationId xmlns:p14="http://schemas.microsoft.com/office/powerpoint/2010/main" val="1140205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32945"/>
            <a:ext cx="9144000" cy="4392111"/>
          </a:xfrm>
        </p:spPr>
        <p:txBody>
          <a:bodyPr>
            <a:noAutofit/>
          </a:bodyPr>
          <a:lstStyle/>
          <a:p>
            <a:pPr marL="0" lvl="0" indent="0" algn="ctr">
              <a:buNone/>
            </a:pPr>
            <a:r>
              <a:rPr lang="en-US" sz="6600" dirty="0"/>
              <a:t>A disciple of Christ is one who </a:t>
            </a:r>
            <a:r>
              <a:rPr lang="en-US" sz="6600" dirty="0" smtClean="0"/>
              <a:t>BELIEVES &amp; OBEYS His </a:t>
            </a:r>
            <a:r>
              <a:rPr lang="en-US" sz="6600" dirty="0"/>
              <a:t>doctrine and </a:t>
            </a:r>
            <a:r>
              <a:rPr lang="en-US" sz="6600" dirty="0" smtClean="0"/>
              <a:t>IMITATES His </a:t>
            </a:r>
            <a:r>
              <a:rPr lang="en-US" sz="6600" dirty="0"/>
              <a:t>example</a:t>
            </a:r>
            <a:r>
              <a:rPr lang="en-US" sz="6600" dirty="0" smtClean="0"/>
              <a:t>.</a:t>
            </a:r>
            <a:endParaRPr lang="en-US" sz="6600" dirty="0"/>
          </a:p>
        </p:txBody>
      </p:sp>
    </p:spTree>
    <p:extLst>
      <p:ext uri="{BB962C8B-B14F-4D97-AF65-F5344CB8AC3E}">
        <p14:creationId xmlns:p14="http://schemas.microsoft.com/office/powerpoint/2010/main" val="18790562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8922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1623"/>
            <a:ext cx="8686801" cy="5852840"/>
          </a:xfrm>
        </p:spPr>
        <p:txBody>
          <a:bodyPr>
            <a:noAutofit/>
          </a:bodyPr>
          <a:lstStyle/>
          <a:p>
            <a:pPr marL="0" lvl="0" indent="0" algn="just">
              <a:spcBef>
                <a:spcPts val="0"/>
              </a:spcBef>
              <a:buNone/>
            </a:pPr>
            <a:r>
              <a:rPr lang="en-US" sz="2700" dirty="0"/>
              <a:t>Disciple: In the Greek world the word “disciple” normally referred to an adherent of a particular teacher or religious/philosophical school. It was the task of the disciple to learn, study, and pass along the sayings and teachings of the master. In rabbinic Judaism the term “disciple” referred to one who was committed to the interpretations of Scripture and religious tradition given him by the master or rabbi. Through a process of learning which would include a set meeting time and such pedagogical methods as question and answer, instruction, repetition, and memorization, the disciple would become increasingly devoted to the master and the master’s teachings. In time, the disciple would likewise pass on the traditions to others</a:t>
            </a:r>
            <a:r>
              <a:rPr lang="en-US" sz="2700" dirty="0" smtClean="0"/>
              <a:t>.</a:t>
            </a:r>
            <a:endParaRPr lang="en-US" sz="2700" dirty="0"/>
          </a:p>
        </p:txBody>
      </p:sp>
      <p:sp>
        <p:nvSpPr>
          <p:cNvPr id="4" name="Rectangle 3"/>
          <p:cNvSpPr/>
          <p:nvPr/>
        </p:nvSpPr>
        <p:spPr>
          <a:xfrm>
            <a:off x="685802" y="6149976"/>
            <a:ext cx="8229599" cy="461665"/>
          </a:xfrm>
          <a:prstGeom prst="rect">
            <a:avLst/>
          </a:prstGeom>
        </p:spPr>
        <p:txBody>
          <a:bodyPr wrap="square">
            <a:spAutoFit/>
          </a:bodyPr>
          <a:lstStyle/>
          <a:p>
            <a:pPr algn="r"/>
            <a:r>
              <a:rPr lang="en-US" sz="1200" dirty="0" smtClean="0"/>
              <a:t>Sloan, R. B., Jr. (2003). Disciple. In C. Brand, C. Draper, A. England, S. Bond, E. R. </a:t>
            </a:r>
            <a:r>
              <a:rPr lang="en-US" sz="1200" dirty="0" err="1" smtClean="0"/>
              <a:t>Clendenen</a:t>
            </a:r>
            <a:r>
              <a:rPr lang="en-US" sz="1200" dirty="0" smtClean="0"/>
              <a:t>, &amp; T. C. Butler (Eds.), </a:t>
            </a:r>
            <a:r>
              <a:rPr lang="en-US" sz="1200" i="1" dirty="0" smtClean="0"/>
              <a:t>Holman Illustrated Bible Dictionary</a:t>
            </a:r>
            <a:r>
              <a:rPr lang="en-US" sz="1200" dirty="0" smtClean="0"/>
              <a:t> (p. 425). Nashville, TN: Holman Bible Publishers.</a:t>
            </a:r>
            <a:endParaRPr lang="en-US" sz="1200" dirty="0"/>
          </a:p>
        </p:txBody>
      </p:sp>
    </p:spTree>
    <p:extLst>
      <p:ext uri="{BB962C8B-B14F-4D97-AF65-F5344CB8AC3E}">
        <p14:creationId xmlns:p14="http://schemas.microsoft.com/office/powerpoint/2010/main" val="18986693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The NETS were their livelihood &amp; safety. The thing they were confident in. Leaving therefore was EXCLUSIVELY an act of faith</a:t>
            </a:r>
            <a:r>
              <a:rPr lang="en-US" dirty="0" smtClean="0"/>
              <a:t>!</a:t>
            </a:r>
            <a:endParaRPr lang="en-US" dirty="0" smtClean="0"/>
          </a:p>
          <a:p>
            <a:pPr marL="0" indent="0">
              <a:buNone/>
            </a:pPr>
            <a:endParaRPr lang="en-US" dirty="0"/>
          </a:p>
          <a:p>
            <a:pPr marL="0" indent="0">
              <a:buNone/>
            </a:pPr>
            <a:r>
              <a:rPr lang="en-US" dirty="0" smtClean="0"/>
              <a:t>GENUINE </a:t>
            </a:r>
            <a:r>
              <a:rPr lang="en-US" dirty="0" smtClean="0"/>
              <a:t>discipleship </a:t>
            </a:r>
            <a:r>
              <a:rPr lang="en-US" dirty="0"/>
              <a:t>is </a:t>
            </a:r>
            <a:r>
              <a:rPr lang="en-US" dirty="0" smtClean="0"/>
              <a:t>OBSERVABLE as </a:t>
            </a:r>
            <a:r>
              <a:rPr lang="en-US" dirty="0"/>
              <a:t>with the disciples who left their nets, Luke 6.40; John 13.34-35; 15.8; Mark 8.34-</a:t>
            </a:r>
            <a:r>
              <a:rPr lang="en-US" dirty="0" smtClean="0"/>
              <a:t>38</a:t>
            </a:r>
          </a:p>
          <a:p>
            <a:pPr marL="0" indent="0">
              <a:buNone/>
            </a:pPr>
            <a:endParaRPr lang="en-US" dirty="0"/>
          </a:p>
          <a:p>
            <a:pPr marL="0" indent="0">
              <a:buNone/>
            </a:pPr>
            <a:r>
              <a:rPr lang="en-US" dirty="0"/>
              <a:t>W</a:t>
            </a:r>
            <a:r>
              <a:rPr lang="en-US" dirty="0" smtClean="0"/>
              <a:t>e must COUNT the cost, Luke 14.27-</a:t>
            </a:r>
            <a:r>
              <a:rPr lang="en-US" dirty="0" smtClean="0"/>
              <a:t>33</a:t>
            </a:r>
            <a:endParaRPr lang="en-US" dirty="0"/>
          </a:p>
        </p:txBody>
      </p:sp>
    </p:spTree>
    <p:extLst>
      <p:ext uri="{BB962C8B-B14F-4D97-AF65-F5344CB8AC3E}">
        <p14:creationId xmlns:p14="http://schemas.microsoft.com/office/powerpoint/2010/main" val="1467579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Cost</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Let him DENY himself</a:t>
            </a:r>
            <a:r>
              <a:rPr lang="en-US" dirty="0"/>
              <a:t>, Mark 8.34</a:t>
            </a:r>
          </a:p>
          <a:p>
            <a:pPr marL="457200" lvl="1" indent="0">
              <a:buNone/>
            </a:pPr>
            <a:r>
              <a:rPr lang="en-US" dirty="0"/>
              <a:t>Deny ungodliness &amp; worldly lusts; No longer living as the world, 1 Peter 4.1-</a:t>
            </a:r>
            <a:r>
              <a:rPr lang="en-US" dirty="0" smtClean="0"/>
              <a:t>4; Titus 2.11-12</a:t>
            </a:r>
            <a:endParaRPr lang="en-US" dirty="0"/>
          </a:p>
          <a:p>
            <a:pPr marL="457200" lvl="1" indent="0">
              <a:buNone/>
            </a:pPr>
            <a:endParaRPr lang="en-US" dirty="0" smtClean="0"/>
          </a:p>
          <a:p>
            <a:pPr marL="457200" lvl="1" indent="0">
              <a:buNone/>
            </a:pPr>
            <a:r>
              <a:rPr lang="en-US" dirty="0" smtClean="0"/>
              <a:t>Letting </a:t>
            </a:r>
            <a:r>
              <a:rPr lang="en-US" dirty="0"/>
              <a:t>go of self involves putting all trust in Christ Jesus, Phil 3.7-8; Gal </a:t>
            </a:r>
            <a:r>
              <a:rPr lang="en-US" dirty="0" smtClean="0"/>
              <a:t>2.20</a:t>
            </a:r>
            <a:endParaRPr lang="en-US" dirty="0"/>
          </a:p>
        </p:txBody>
      </p:sp>
    </p:spTree>
    <p:extLst>
      <p:ext uri="{BB962C8B-B14F-4D97-AF65-F5344CB8AC3E}">
        <p14:creationId xmlns:p14="http://schemas.microsoft.com/office/powerpoint/2010/main" val="3068642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Cost</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Take UP </a:t>
            </a:r>
            <a:r>
              <a:rPr lang="en-US" dirty="0"/>
              <a:t>y</a:t>
            </a:r>
            <a:r>
              <a:rPr lang="en-US" dirty="0" smtClean="0"/>
              <a:t>our cross, Mark 8.34</a:t>
            </a:r>
          </a:p>
          <a:p>
            <a:pPr marL="457200" lvl="1" indent="0">
              <a:buNone/>
            </a:pPr>
            <a:r>
              <a:rPr lang="en-US" dirty="0" smtClean="0"/>
              <a:t>Receive &amp; bear all the persecution, suffering &amp; hardship that comes with our loyalty to Christ</a:t>
            </a:r>
          </a:p>
          <a:p>
            <a:pPr marL="457200" lvl="1" indent="0">
              <a:buNone/>
            </a:pPr>
            <a:endParaRPr lang="en-US" dirty="0" smtClean="0"/>
          </a:p>
          <a:p>
            <a:pPr marL="457200" lvl="1" indent="0">
              <a:buNone/>
            </a:pPr>
            <a:r>
              <a:rPr lang="en-US" dirty="0" smtClean="0"/>
              <a:t>We will suffer as a Christian, Matt. </a:t>
            </a:r>
            <a:r>
              <a:rPr lang="en-US" dirty="0" smtClean="0"/>
              <a:t>10.17-18, 22</a:t>
            </a:r>
            <a:r>
              <a:rPr lang="en-US" dirty="0" smtClean="0"/>
              <a:t>; Luke 6.22-23; 2 Tim. 3.12; 1 Peter 4.4, 14, 16</a:t>
            </a:r>
          </a:p>
          <a:p>
            <a:pPr marL="457200" lvl="1" indent="0">
              <a:buNone/>
            </a:pPr>
            <a:endParaRPr lang="en-US" dirty="0" smtClean="0"/>
          </a:p>
          <a:p>
            <a:pPr marL="457200" lvl="1" indent="0">
              <a:buNone/>
            </a:pPr>
            <a:r>
              <a:rPr lang="en-US" dirty="0" smtClean="0"/>
              <a:t>We can rejoice in our suffering, </a:t>
            </a:r>
            <a:r>
              <a:rPr lang="en-US" dirty="0"/>
              <a:t>James 1.2; Acts 5.40-42; </a:t>
            </a:r>
            <a:r>
              <a:rPr lang="en-US" dirty="0" smtClean="0"/>
              <a:t>Acts 8</a:t>
            </a:r>
            <a:endParaRPr lang="en-US" dirty="0"/>
          </a:p>
        </p:txBody>
      </p:sp>
    </p:spTree>
    <p:extLst>
      <p:ext uri="{BB962C8B-B14F-4D97-AF65-F5344CB8AC3E}">
        <p14:creationId xmlns:p14="http://schemas.microsoft.com/office/powerpoint/2010/main" val="4194440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Cost</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LOSE your </a:t>
            </a:r>
            <a:r>
              <a:rPr lang="en-US" dirty="0"/>
              <a:t>l</a:t>
            </a:r>
            <a:r>
              <a:rPr lang="en-US" dirty="0" smtClean="0"/>
              <a:t>ife for Christ’s sake, Mark 8.35</a:t>
            </a:r>
          </a:p>
          <a:p>
            <a:pPr marL="400050" lvl="1" indent="0">
              <a:buNone/>
            </a:pPr>
            <a:r>
              <a:rPr lang="en-US" dirty="0" smtClean="0"/>
              <a:t>Abandoning one’s self, one’s own way of living in order to take up the new life in Christ.</a:t>
            </a:r>
          </a:p>
          <a:p>
            <a:pPr marL="400050" lvl="1" indent="0">
              <a:buNone/>
            </a:pPr>
            <a:endParaRPr lang="en-US" dirty="0" smtClean="0"/>
          </a:p>
          <a:p>
            <a:pPr marL="400050" lvl="1" indent="0">
              <a:buNone/>
            </a:pPr>
            <a:r>
              <a:rPr lang="en-US" dirty="0" smtClean="0"/>
              <a:t>Living for </a:t>
            </a:r>
            <a:r>
              <a:rPr lang="en-US" dirty="0" smtClean="0"/>
              <a:t>self </a:t>
            </a:r>
            <a:r>
              <a:rPr lang="en-US" dirty="0" smtClean="0"/>
              <a:t>will cause one to lose it, Matt. 16.26; 19.16-22</a:t>
            </a:r>
          </a:p>
          <a:p>
            <a:pPr marL="400050" lvl="1" indent="0">
              <a:buNone/>
            </a:pPr>
            <a:endParaRPr lang="en-US" dirty="0" smtClean="0"/>
          </a:p>
          <a:p>
            <a:pPr marL="400050" lvl="1" indent="0">
              <a:buNone/>
            </a:pPr>
            <a:r>
              <a:rPr lang="en-US" dirty="0" smtClean="0"/>
              <a:t>Living for Christ is the only way to find life, Phil 1.21</a:t>
            </a:r>
          </a:p>
        </p:txBody>
      </p:sp>
    </p:spTree>
    <p:extLst>
      <p:ext uri="{BB962C8B-B14F-4D97-AF65-F5344CB8AC3E}">
        <p14:creationId xmlns:p14="http://schemas.microsoft.com/office/powerpoint/2010/main" val="1007318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Cost</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HATE father and </a:t>
            </a:r>
            <a:r>
              <a:rPr lang="en-US" dirty="0" smtClean="0"/>
              <a:t>mother &amp; </a:t>
            </a:r>
            <a:r>
              <a:rPr lang="en-US" dirty="0" smtClean="0"/>
              <a:t>family, Luke 14.26; Matt </a:t>
            </a:r>
            <a:r>
              <a:rPr lang="en-US" dirty="0" smtClean="0"/>
              <a:t>10.37</a:t>
            </a:r>
            <a:endParaRPr lang="en-US" dirty="0" smtClean="0"/>
          </a:p>
          <a:p>
            <a:pPr marL="400050" lvl="1" indent="0">
              <a:buNone/>
            </a:pPr>
            <a:r>
              <a:rPr lang="en-US" dirty="0" smtClean="0"/>
              <a:t>Love God more than anyone. Love God first.</a:t>
            </a:r>
          </a:p>
          <a:p>
            <a:pPr marL="400050" lvl="1" indent="0">
              <a:buNone/>
            </a:pPr>
            <a:endParaRPr lang="en-US" dirty="0" smtClean="0"/>
          </a:p>
          <a:p>
            <a:pPr marL="400050" lvl="1" indent="0">
              <a:buNone/>
            </a:pPr>
            <a:r>
              <a:rPr lang="en-US" dirty="0" smtClean="0"/>
              <a:t>Seeking God’s will above all else, Matt 6.33</a:t>
            </a:r>
          </a:p>
        </p:txBody>
      </p:sp>
    </p:spTree>
    <p:extLst>
      <p:ext uri="{BB962C8B-B14F-4D97-AF65-F5344CB8AC3E}">
        <p14:creationId xmlns:p14="http://schemas.microsoft.com/office/powerpoint/2010/main" val="4254360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Cost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0" lvl="0" indent="0">
              <a:buNone/>
            </a:pPr>
            <a:r>
              <a:rPr lang="en-US" dirty="0" smtClean="0"/>
              <a:t>FORSAKE all </a:t>
            </a:r>
            <a:r>
              <a:rPr lang="en-US" dirty="0" smtClean="0"/>
              <a:t>t</a:t>
            </a:r>
            <a:r>
              <a:rPr lang="en-US" dirty="0" smtClean="0"/>
              <a:t>hat you </a:t>
            </a:r>
            <a:r>
              <a:rPr lang="en-US" dirty="0"/>
              <a:t>h</a:t>
            </a:r>
            <a:r>
              <a:rPr lang="en-US" dirty="0" smtClean="0"/>
              <a:t>ave</a:t>
            </a:r>
            <a:r>
              <a:rPr lang="en-US" dirty="0" smtClean="0"/>
              <a:t>, Luke 14.33</a:t>
            </a:r>
          </a:p>
          <a:p>
            <a:pPr marL="400050" lvl="1" indent="0">
              <a:buNone/>
            </a:pPr>
            <a:r>
              <a:rPr lang="en-US" dirty="0" smtClean="0"/>
              <a:t>Leaving all to follow Christ, </a:t>
            </a:r>
            <a:r>
              <a:rPr lang="en-US" dirty="0" smtClean="0"/>
              <a:t>Matt. </a:t>
            </a:r>
            <a:r>
              <a:rPr lang="en-US" dirty="0" smtClean="0"/>
              <a:t>19.27-30</a:t>
            </a:r>
          </a:p>
          <a:p>
            <a:pPr marL="400050" lvl="1" indent="0">
              <a:buNone/>
            </a:pPr>
            <a:endParaRPr lang="en-US" dirty="0" smtClean="0"/>
          </a:p>
          <a:p>
            <a:pPr marL="400050" lvl="1" indent="0">
              <a:buNone/>
            </a:pPr>
            <a:r>
              <a:rPr lang="en-US" dirty="0" smtClean="0"/>
              <a:t>Counting all things loss, </a:t>
            </a:r>
            <a:r>
              <a:rPr lang="en-US" dirty="0" smtClean="0"/>
              <a:t>Phil. </a:t>
            </a:r>
            <a:r>
              <a:rPr lang="en-US" dirty="0" smtClean="0"/>
              <a:t>3.7-</a:t>
            </a:r>
            <a:r>
              <a:rPr lang="en-US" dirty="0" smtClean="0"/>
              <a:t>8</a:t>
            </a:r>
            <a:endParaRPr lang="en-US" dirty="0" smtClean="0"/>
          </a:p>
        </p:txBody>
      </p:sp>
    </p:spTree>
    <p:extLst>
      <p:ext uri="{BB962C8B-B14F-4D97-AF65-F5344CB8AC3E}">
        <p14:creationId xmlns:p14="http://schemas.microsoft.com/office/powerpoint/2010/main" val="1676347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301</TotalTime>
  <Words>700</Words>
  <Application>Microsoft Macintosh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Counting The Cost</vt:lpstr>
      <vt:lpstr>Counting The Cost</vt:lpstr>
      <vt:lpstr>Counting The Cost</vt:lpstr>
      <vt:lpstr>Counting The Cost</vt:lpstr>
      <vt:lpstr>Counting The Cost</vt:lpstr>
      <vt:lpstr>Is Jesus Asking Too Much?</vt:lpstr>
      <vt:lpstr>Is Jesus Asking Too Much?</vt:lpstr>
      <vt:lpstr>Rewards Of Discipleship</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49</cp:revision>
  <dcterms:created xsi:type="dcterms:W3CDTF">2015-03-06T18:48:04Z</dcterms:created>
  <dcterms:modified xsi:type="dcterms:W3CDTF">2015-03-07T20:42:35Z</dcterms:modified>
</cp:coreProperties>
</file>