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5" r:id="rId4"/>
    <p:sldId id="258" r:id="rId5"/>
    <p:sldId id="273" r:id="rId6"/>
    <p:sldId id="271" r:id="rId7"/>
    <p:sldId id="277" r:id="rId8"/>
    <p:sldId id="278" r:id="rId9"/>
    <p:sldId id="279" r:id="rId10"/>
    <p:sldId id="280" r:id="rId11"/>
    <p:sldId id="281" r:id="rId12"/>
    <p:sldId id="276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9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3" autoAdjust="0"/>
    <p:restoredTop sz="97347" autoAdjust="0"/>
  </p:normalViewPr>
  <p:slideViewPr>
    <p:cSldViewPr snapToGrid="0" snapToObjects="1">
      <p:cViewPr>
        <p:scale>
          <a:sx n="75" d="100"/>
          <a:sy n="75" d="100"/>
        </p:scale>
        <p:origin x="-1624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3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D0A0-1804-564C-BBB4-453381B9F70C}" type="datetimeFigureOut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0023-7E8F-4E43-9F1A-A9841E65F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11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D0A0-1804-564C-BBB4-453381B9F70C}" type="datetimeFigureOut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0023-7E8F-4E43-9F1A-A9841E65F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0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D0A0-1804-564C-BBB4-453381B9F70C}" type="datetimeFigureOut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0023-7E8F-4E43-9F1A-A9841E65F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D0A0-1804-564C-BBB4-453381B9F70C}" type="datetimeFigureOut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0023-7E8F-4E43-9F1A-A9841E65F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6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D0A0-1804-564C-BBB4-453381B9F70C}" type="datetimeFigureOut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0023-7E8F-4E43-9F1A-A9841E65F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77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D0A0-1804-564C-BBB4-453381B9F70C}" type="datetimeFigureOut">
              <a:rPr lang="en-US" smtClean="0"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0023-7E8F-4E43-9F1A-A9841E65F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44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D0A0-1804-564C-BBB4-453381B9F70C}" type="datetimeFigureOut">
              <a:rPr lang="en-US" smtClean="0"/>
              <a:t>2/24/15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0023-7E8F-4E43-9F1A-A9841E65F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30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D0A0-1804-564C-BBB4-453381B9F70C}" type="datetimeFigureOut">
              <a:rPr lang="en-US" smtClean="0"/>
              <a:t>2/24/15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0023-7E8F-4E43-9F1A-A9841E65F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63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D0A0-1804-564C-BBB4-453381B9F70C}" type="datetimeFigureOut">
              <a:rPr lang="en-US" smtClean="0"/>
              <a:t>2/24/15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0023-7E8F-4E43-9F1A-A9841E65F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8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D0A0-1804-564C-BBB4-453381B9F70C}" type="datetimeFigureOut">
              <a:rPr lang="en-US" smtClean="0"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0023-7E8F-4E43-9F1A-A9841E65F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7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D0A0-1804-564C-BBB4-453381B9F70C}" type="datetimeFigureOut">
              <a:rPr lang="en-US" smtClean="0"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0023-7E8F-4E43-9F1A-A9841E65F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6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fld id="{383BD0A0-1804-564C-BBB4-453381B9F70C}" type="datetimeFigureOut">
              <a:rPr lang="en-US" smtClean="0"/>
              <a:pPr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fld id="{3DFB0023-7E8F-4E43-9F1A-A9841E65F6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1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Helvetica Neue Light"/>
          <a:ea typeface="+mj-ea"/>
          <a:cs typeface="Helvetica Neue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8867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The </a:t>
            </a:r>
            <a:r>
              <a:rPr lang="en-US" dirty="0" smtClean="0"/>
              <a:t>MAJORITY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0">
              <a:spcBef>
                <a:spcPts val="0"/>
              </a:spcBef>
              <a:buNone/>
            </a:pPr>
            <a:r>
              <a:rPr lang="en-US" dirty="0" smtClean="0"/>
              <a:t>“</a:t>
            </a:r>
            <a:r>
              <a:rPr lang="en-US" dirty="0"/>
              <a:t>Surely so many people cannot be wrong.</a:t>
            </a:r>
            <a:r>
              <a:rPr lang="en-US" dirty="0" smtClean="0"/>
              <a:t>” Matt</a:t>
            </a:r>
            <a:r>
              <a:rPr lang="en-US" dirty="0"/>
              <a:t>. 7.13-</a:t>
            </a:r>
            <a:r>
              <a:rPr lang="en-US" dirty="0" smtClean="0"/>
              <a:t>14; Gen</a:t>
            </a:r>
            <a:r>
              <a:rPr lang="en-US" dirty="0"/>
              <a:t>. 6.5-6; 1 Peter </a:t>
            </a:r>
            <a:r>
              <a:rPr lang="en-US" dirty="0" smtClean="0"/>
              <a:t>3.20; Deut</a:t>
            </a:r>
            <a:r>
              <a:rPr lang="en-US" dirty="0"/>
              <a:t>. </a:t>
            </a:r>
            <a:r>
              <a:rPr lang="en-US" dirty="0" smtClean="0"/>
              <a:t>7.7; Num</a:t>
            </a:r>
            <a:r>
              <a:rPr lang="en-US" dirty="0"/>
              <a:t>. 14.28-</a:t>
            </a:r>
            <a:r>
              <a:rPr lang="en-US" dirty="0" smtClean="0"/>
              <a:t>30; John </a:t>
            </a:r>
            <a:r>
              <a:rPr lang="en-US" dirty="0"/>
              <a:t>6.66-</a:t>
            </a:r>
            <a:r>
              <a:rPr lang="en-US" dirty="0" smtClean="0"/>
              <a:t>68; Matt</a:t>
            </a:r>
            <a:r>
              <a:rPr lang="en-US" dirty="0"/>
              <a:t>. 27.25</a:t>
            </a:r>
          </a:p>
          <a:p>
            <a:pPr marL="57150" indent="0">
              <a:spcBef>
                <a:spcPts val="0"/>
              </a:spcBef>
              <a:buNone/>
            </a:pPr>
            <a:endParaRPr lang="en-US" dirty="0" smtClean="0"/>
          </a:p>
          <a:p>
            <a:pPr marL="57150" indent="0">
              <a:spcBef>
                <a:spcPts val="0"/>
              </a:spcBef>
              <a:buNone/>
            </a:pPr>
            <a:r>
              <a:rPr lang="en-US" dirty="0" smtClean="0"/>
              <a:t>“</a:t>
            </a:r>
            <a:r>
              <a:rPr lang="en-US" dirty="0"/>
              <a:t>Everybody else is doing it.</a:t>
            </a:r>
            <a:r>
              <a:rPr lang="en-US" dirty="0" smtClean="0"/>
              <a:t>” 1 </a:t>
            </a:r>
            <a:r>
              <a:rPr lang="en-US" dirty="0"/>
              <a:t>Sam. 8.4-7, 19-20</a:t>
            </a:r>
          </a:p>
        </p:txBody>
      </p:sp>
    </p:spTree>
    <p:extLst>
      <p:ext uri="{BB962C8B-B14F-4D97-AF65-F5344CB8AC3E}">
        <p14:creationId xmlns:p14="http://schemas.microsoft.com/office/powerpoint/2010/main" val="3445207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EMOTIONS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0">
              <a:buNone/>
            </a:pPr>
            <a:r>
              <a:rPr lang="en-US" dirty="0" smtClean="0"/>
              <a:t>“</a:t>
            </a:r>
            <a:r>
              <a:rPr lang="en-US" dirty="0"/>
              <a:t>If it makes you feel good, it must be right.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76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nn-church-woman-preache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r="8462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" y="5534561"/>
            <a:ext cx="9144000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/>
                <a:latin typeface="Cambria"/>
                <a:cs typeface="Cambria"/>
              </a:rPr>
              <a:t>Lauren </a:t>
            </a:r>
            <a:r>
              <a:rPr lang="en-US" sz="4000" dirty="0">
                <a:solidFill>
                  <a:schemeClr val="tx1"/>
                </a:solidFill>
                <a:effectLst/>
                <a:latin typeface="Cambria"/>
                <a:cs typeface="Cambria"/>
              </a:rPr>
              <a:t>King, Preacher intern at Fourth Avenue Church of Christ, Franklin, TN</a:t>
            </a:r>
          </a:p>
        </p:txBody>
      </p:sp>
    </p:spTree>
    <p:extLst>
      <p:ext uri="{BB962C8B-B14F-4D97-AF65-F5344CB8AC3E}">
        <p14:creationId xmlns:p14="http://schemas.microsoft.com/office/powerpoint/2010/main" val="1902426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EMOTIONS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8333"/>
          </a:xfrm>
        </p:spPr>
        <p:txBody>
          <a:bodyPr>
            <a:normAutofit lnSpcReduction="10000"/>
          </a:bodyPr>
          <a:lstStyle/>
          <a:p>
            <a:pPr marL="114300" indent="0">
              <a:spcBef>
                <a:spcPts val="0"/>
              </a:spcBef>
              <a:buNone/>
            </a:pPr>
            <a:r>
              <a:rPr lang="en-US" dirty="0"/>
              <a:t>“…I went to Lipscomb, not as a Bible major, but a communications major and the Lord made it very clear that He wanted me to do youth ministry. So I starting majoring in Bible with an emphasis in youth ministry and did, I’ve done, three youth internships. The Lord also made it clear, um, through a lot </a:t>
            </a:r>
            <a:r>
              <a:rPr lang="en-US" dirty="0" smtClean="0"/>
              <a:t>of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en-US" dirty="0" smtClean="0"/>
              <a:t>discernment</a:t>
            </a:r>
            <a:r>
              <a:rPr lang="en-US" dirty="0"/>
              <a:t>, through a lot </a:t>
            </a:r>
            <a:r>
              <a:rPr lang="en-US" dirty="0" smtClean="0"/>
              <a:t>of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en-US" dirty="0" smtClean="0"/>
              <a:t>prayer </a:t>
            </a:r>
            <a:r>
              <a:rPr lang="en-US" dirty="0"/>
              <a:t>that I was </a:t>
            </a:r>
            <a:r>
              <a:rPr lang="en-US" dirty="0" smtClean="0"/>
              <a:t>suppose to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en-US" dirty="0" smtClean="0"/>
              <a:t>pick </a:t>
            </a:r>
            <a:r>
              <a:rPr lang="en-US" dirty="0"/>
              <a:t>up a preaching emphasis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845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EMOTIONS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8333"/>
          </a:xfrm>
        </p:spPr>
        <p:txBody>
          <a:bodyPr>
            <a:normAutofit/>
          </a:bodyPr>
          <a:lstStyle/>
          <a:p>
            <a:pPr marL="114300" indent="0">
              <a:spcBef>
                <a:spcPts val="0"/>
              </a:spcBef>
              <a:buNone/>
            </a:pPr>
            <a:r>
              <a:rPr lang="en-US" dirty="0" smtClean="0"/>
              <a:t>…A </a:t>
            </a:r>
            <a:r>
              <a:rPr lang="en-US" dirty="0"/>
              <a:t>lot of the ways that I’ve been perceiving the Lord’s voice is through having peace when I walk through open doors. If I haven’t had a peaceful heart then that’s not really were I’m suppose to be, but if I’m in a place where I have peace about where I’m going then that’s that’s the </a:t>
            </a:r>
            <a:r>
              <a:rPr lang="en-US" dirty="0" smtClean="0"/>
              <a:t>Lord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en-US" dirty="0" smtClean="0"/>
              <a:t>Telling me, ‘yes</a:t>
            </a:r>
            <a:r>
              <a:rPr lang="en-US" dirty="0"/>
              <a:t>’…”</a:t>
            </a:r>
          </a:p>
        </p:txBody>
      </p:sp>
    </p:spTree>
    <p:extLst>
      <p:ext uri="{BB962C8B-B14F-4D97-AF65-F5344CB8AC3E}">
        <p14:creationId xmlns:p14="http://schemas.microsoft.com/office/powerpoint/2010/main" val="793560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EMOTIONS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8333"/>
          </a:xfrm>
        </p:spPr>
        <p:txBody>
          <a:bodyPr>
            <a:normAutofit fontScale="92500" lnSpcReduction="10000"/>
          </a:bodyPr>
          <a:lstStyle/>
          <a:p>
            <a:pPr marL="1143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For something to </a:t>
            </a:r>
            <a:r>
              <a:rPr lang="en-US" dirty="0" smtClean="0"/>
              <a:t>SEEM right doesn’t </a:t>
            </a:r>
            <a:r>
              <a:rPr lang="en-US" dirty="0"/>
              <a:t>make it </a:t>
            </a:r>
            <a:r>
              <a:rPr lang="en-US" dirty="0" smtClean="0"/>
              <a:t>RIGHT, </a:t>
            </a:r>
            <a:r>
              <a:rPr lang="en-US" dirty="0"/>
              <a:t>Prov. 14.12; 28.26</a:t>
            </a:r>
          </a:p>
          <a:p>
            <a:pPr marL="11430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 marL="1143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/>
              <a:t>It MUST be </a:t>
            </a:r>
            <a:r>
              <a:rPr lang="en-US" dirty="0"/>
              <a:t>in line with God’s word, 1 Tim. 2.11-12</a:t>
            </a:r>
          </a:p>
          <a:p>
            <a:pPr marL="11430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1143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/>
              <a:t>Emotions LEAD to </a:t>
            </a:r>
            <a:r>
              <a:rPr lang="en-US" dirty="0"/>
              <a:t>“</a:t>
            </a:r>
            <a:r>
              <a:rPr lang="en-US" dirty="0" smtClean="0"/>
              <a:t>Spirit</a:t>
            </a:r>
          </a:p>
          <a:p>
            <a:pPr marL="1143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/>
              <a:t>leading.” To </a:t>
            </a:r>
            <a:r>
              <a:rPr lang="en-US" dirty="0"/>
              <a:t>understand </a:t>
            </a:r>
            <a:r>
              <a:rPr lang="en-US" dirty="0" smtClean="0"/>
              <a:t>God’s</a:t>
            </a:r>
          </a:p>
          <a:p>
            <a:pPr marL="1143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/>
              <a:t>will is </a:t>
            </a:r>
            <a:r>
              <a:rPr lang="en-US" dirty="0"/>
              <a:t>to read His word</a:t>
            </a:r>
            <a:r>
              <a:rPr lang="en-US" dirty="0" smtClean="0"/>
              <a:t>,</a:t>
            </a:r>
          </a:p>
          <a:p>
            <a:pPr marL="1143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/>
              <a:t>Eph</a:t>
            </a:r>
            <a:r>
              <a:rPr lang="en-US" dirty="0"/>
              <a:t>. 3.3-4; 5.17 </a:t>
            </a:r>
          </a:p>
        </p:txBody>
      </p:sp>
    </p:spTree>
    <p:extLst>
      <p:ext uri="{BB962C8B-B14F-4D97-AF65-F5344CB8AC3E}">
        <p14:creationId xmlns:p14="http://schemas.microsoft.com/office/powerpoint/2010/main" val="1017581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CONSCIENCE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8333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dirty="0" smtClean="0"/>
              <a:t>Unless </a:t>
            </a:r>
            <a:r>
              <a:rPr lang="en-US" dirty="0"/>
              <a:t>our conscience is properly trained by the word of God, our conscience can be </a:t>
            </a:r>
            <a:r>
              <a:rPr lang="en-US" dirty="0" smtClean="0"/>
              <a:t>misleading, Acts </a:t>
            </a:r>
            <a:r>
              <a:rPr lang="en-US" dirty="0"/>
              <a:t>8.1-3; 9.1; 23.1; 26.9</a:t>
            </a:r>
          </a:p>
        </p:txBody>
      </p:sp>
    </p:spTree>
    <p:extLst>
      <p:ext uri="{BB962C8B-B14F-4D97-AF65-F5344CB8AC3E}">
        <p14:creationId xmlns:p14="http://schemas.microsoft.com/office/powerpoint/2010/main" val="3104959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" indent="0"/>
            <a:r>
              <a:rPr lang="en-US" dirty="0" smtClean="0"/>
              <a:t>The </a:t>
            </a:r>
            <a:r>
              <a:rPr lang="en-US" dirty="0"/>
              <a:t>Law Of </a:t>
            </a:r>
            <a:r>
              <a:rPr lang="en-US" dirty="0" smtClean="0"/>
              <a:t>MOSES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8333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dirty="0" smtClean="0"/>
              <a:t>We </a:t>
            </a:r>
            <a:r>
              <a:rPr lang="en-US" dirty="0"/>
              <a:t>cannot appeal to the LOM for </a:t>
            </a:r>
            <a:r>
              <a:rPr lang="en-US" dirty="0" smtClean="0"/>
              <a:t>salvation</a:t>
            </a:r>
            <a:r>
              <a:rPr lang="en-US" dirty="0" smtClean="0"/>
              <a:t>, </a:t>
            </a:r>
            <a:r>
              <a:rPr lang="en-US" dirty="0" smtClean="0"/>
              <a:t>Gal</a:t>
            </a:r>
            <a:r>
              <a:rPr lang="en-US" dirty="0"/>
              <a:t>. 3.19; 16; Col. 2.14; Rom. 15.4; 1 Cor. 10.11</a:t>
            </a:r>
          </a:p>
        </p:txBody>
      </p:sp>
    </p:spTree>
    <p:extLst>
      <p:ext uri="{BB962C8B-B14F-4D97-AF65-F5344CB8AC3E}">
        <p14:creationId xmlns:p14="http://schemas.microsoft.com/office/powerpoint/2010/main" val="933770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" indent="0"/>
            <a:r>
              <a:rPr lang="en-US" dirty="0" smtClean="0"/>
              <a:t>False Authorities In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8333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4800" dirty="0"/>
              <a:t>Every human source of authority puts greater value on man’s thoughts, desires, emotions, traditions, etc., than on what God says</a:t>
            </a:r>
            <a:r>
              <a:rPr lang="en-US" sz="4800" dirty="0" smtClean="0"/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61497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" indent="0"/>
            <a:r>
              <a:rPr lang="en-US" dirty="0" smtClean="0"/>
              <a:t>False Authorities In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8333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4400" dirty="0"/>
              <a:t>W</a:t>
            </a:r>
            <a:r>
              <a:rPr lang="en-US" sz="4400" dirty="0" smtClean="0"/>
              <a:t>e </a:t>
            </a:r>
            <a:r>
              <a:rPr lang="en-US" sz="4400" dirty="0"/>
              <a:t>must have NT authority for every belief, teaching and practice to be right with God, John 12.48; Rom. </a:t>
            </a:r>
            <a:r>
              <a:rPr lang="en-US" sz="4400" dirty="0" smtClean="0"/>
              <a:t>2.16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38036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780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" indent="0"/>
            <a:r>
              <a:rPr lang="en-US" dirty="0" smtClean="0"/>
              <a:t>False Authorities In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8333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6000" dirty="0"/>
              <a:t>Must give up everything that is not from NT to be right with God in Christ, 2 John 9</a:t>
            </a:r>
          </a:p>
        </p:txBody>
      </p:sp>
    </p:spTree>
    <p:extLst>
      <p:ext uri="{BB962C8B-B14F-4D97-AF65-F5344CB8AC3E}">
        <p14:creationId xmlns:p14="http://schemas.microsoft.com/office/powerpoint/2010/main" val="2830397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Helvetica Neue"/>
                <a:cs typeface="Helvetica Neue"/>
              </a:rPr>
              <a:t>What Do We Mean By Authority?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67" y="1600200"/>
            <a:ext cx="8517467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800" dirty="0" smtClean="0"/>
              <a:t>Authority: "the power of rule or government," the power of one whose will and commands must be obeyed by others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b="1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b="1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(Vine's Expository Dictionary of New Testament Words)</a:t>
            </a:r>
          </a:p>
        </p:txBody>
      </p:sp>
    </p:spTree>
    <p:extLst>
      <p:ext uri="{BB962C8B-B14F-4D97-AF65-F5344CB8AC3E}">
        <p14:creationId xmlns:p14="http://schemas.microsoft.com/office/powerpoint/2010/main" val="3884747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Helvetica Neue"/>
                <a:cs typeface="Helvetica Neue"/>
              </a:rPr>
              <a:t>Consider The Following: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385233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900" dirty="0" smtClean="0">
                <a:latin typeface="Helvetica Neue"/>
                <a:cs typeface="Helvetica Neue"/>
              </a:rPr>
              <a:t>We need God’s authority for all that we do.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endParaRPr lang="en-US" sz="2900" dirty="0" smtClean="0">
              <a:latin typeface="Helvetica Neue"/>
              <a:cs typeface="Helvetica Neue"/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900" dirty="0" smtClean="0">
                <a:latin typeface="Helvetica Neue"/>
                <a:cs typeface="Helvetica Neue"/>
              </a:rPr>
              <a:t>We need God’s authority for most of what we do.</a:t>
            </a:r>
            <a:endParaRPr lang="en-US" sz="2900" dirty="0">
              <a:latin typeface="Helvetica Neue"/>
              <a:cs typeface="Helvetica Neue"/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endParaRPr lang="en-US" sz="2900" dirty="0" smtClean="0">
              <a:latin typeface="Helvetica Neue"/>
              <a:cs typeface="Helvetica Neue"/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900" dirty="0" smtClean="0">
                <a:latin typeface="Helvetica Neue"/>
                <a:cs typeface="Helvetica Neue"/>
              </a:rPr>
              <a:t>We need God’s authority for some of what we do.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endParaRPr lang="en-US" sz="2900" dirty="0" smtClean="0">
              <a:latin typeface="Helvetica Neue"/>
              <a:cs typeface="Helvetica Neue"/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900" dirty="0" smtClean="0">
                <a:latin typeface="Helvetica Neue"/>
                <a:cs typeface="Helvetica Neue"/>
              </a:rPr>
              <a:t>We need God’s authority for none of what we do.</a:t>
            </a:r>
          </a:p>
        </p:txBody>
      </p:sp>
    </p:spTree>
    <p:extLst>
      <p:ext uri="{BB962C8B-B14F-4D97-AF65-F5344CB8AC3E}">
        <p14:creationId xmlns:p14="http://schemas.microsoft.com/office/powerpoint/2010/main" val="4079121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Helvetica Neue"/>
                <a:cs typeface="Helvetica Neue"/>
              </a:rPr>
              <a:t>Does Authority Really MATTER?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8686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000" dirty="0" smtClean="0">
                <a:latin typeface="Helvetica Neue"/>
                <a:cs typeface="Helvetica Neue"/>
              </a:rPr>
              <a:t>It matters to God, Lev. 10.1-3</a:t>
            </a:r>
          </a:p>
          <a:p>
            <a:pPr marL="0" indent="0">
              <a:spcBef>
                <a:spcPts val="0"/>
              </a:spcBef>
              <a:buNone/>
            </a:pPr>
            <a:endParaRPr lang="en-US" sz="3000" dirty="0" smtClean="0">
              <a:latin typeface="Helvetica Neue"/>
              <a:cs typeface="Helvetica Neu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000" dirty="0" smtClean="0">
                <a:latin typeface="Helvetica Neue"/>
                <a:cs typeface="Helvetica Neue"/>
              </a:rPr>
              <a:t>It matters to Jesus, Matt. 28.18</a:t>
            </a:r>
          </a:p>
          <a:p>
            <a:pPr marL="0" indent="0">
              <a:spcBef>
                <a:spcPts val="0"/>
              </a:spcBef>
              <a:buNone/>
            </a:pPr>
            <a:endParaRPr lang="en-US" sz="3000" dirty="0" smtClean="0">
              <a:latin typeface="Helvetica Neue"/>
              <a:cs typeface="Helvetica Neu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000" dirty="0" smtClean="0">
                <a:latin typeface="Helvetica Neue"/>
                <a:cs typeface="Helvetica Neue"/>
              </a:rPr>
              <a:t>It matters to Paul, 1 Thess. 2.13; 2 Tim. 1.13</a:t>
            </a:r>
          </a:p>
          <a:p>
            <a:pPr marL="0" indent="0">
              <a:spcBef>
                <a:spcPts val="0"/>
              </a:spcBef>
              <a:buNone/>
            </a:pPr>
            <a:endParaRPr lang="en-US" sz="3000" dirty="0" smtClean="0">
              <a:latin typeface="Helvetica Neue"/>
              <a:cs typeface="Helvetica Neu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000" dirty="0" smtClean="0">
                <a:latin typeface="Helvetica Neue"/>
                <a:cs typeface="Helvetica Neue"/>
              </a:rPr>
              <a:t>It matters to Peter, 1 Peter 4.11</a:t>
            </a:r>
          </a:p>
          <a:p>
            <a:pPr marL="0" indent="0">
              <a:spcBef>
                <a:spcPts val="0"/>
              </a:spcBef>
              <a:buNone/>
            </a:pPr>
            <a:endParaRPr lang="en-US" sz="3000" dirty="0">
              <a:latin typeface="Helvetica Neue"/>
              <a:cs typeface="Helvetica Neu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000" dirty="0" smtClean="0">
                <a:latin typeface="Helvetica Neue"/>
                <a:cs typeface="Helvetica Neue"/>
              </a:rPr>
              <a:t>It </a:t>
            </a:r>
            <a:r>
              <a:rPr lang="en-US" sz="3000" b="1" dirty="0" smtClean="0">
                <a:latin typeface="Helvetica Neue"/>
                <a:cs typeface="Helvetica Neue"/>
              </a:rPr>
              <a:t>better</a:t>
            </a:r>
            <a:r>
              <a:rPr lang="en-US" sz="3000" dirty="0" smtClean="0">
                <a:latin typeface="Helvetica Neue"/>
                <a:cs typeface="Helvetica Neue"/>
              </a:rPr>
              <a:t> matter to us!</a:t>
            </a:r>
          </a:p>
        </p:txBody>
      </p:sp>
    </p:spTree>
    <p:extLst>
      <p:ext uri="{BB962C8B-B14F-4D97-AF65-F5344CB8AC3E}">
        <p14:creationId xmlns:p14="http://schemas.microsoft.com/office/powerpoint/2010/main" val="3478582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Helvetica Neue"/>
                <a:cs typeface="Helvetica Neue"/>
              </a:rPr>
              <a:t>One SOURCE, One STANDARD</a:t>
            </a:r>
            <a:endParaRPr lang="en-US" sz="3200" b="1" dirty="0">
              <a:latin typeface="Helvetica Neue"/>
              <a:cs typeface="Helvetica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353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“If </a:t>
            </a:r>
            <a:r>
              <a:rPr lang="en-US" dirty="0"/>
              <a:t>anyone hears my words and does not keep them, I do not judge him; for I did not come to judge the world but to save the </a:t>
            </a:r>
            <a:r>
              <a:rPr lang="en-US" dirty="0" smtClean="0"/>
              <a:t>world. The </a:t>
            </a:r>
            <a:r>
              <a:rPr lang="en-US" dirty="0"/>
              <a:t>one who rejects me and does not receive my words has a judge; </a:t>
            </a:r>
            <a:r>
              <a:rPr lang="en-US" b="1" dirty="0">
                <a:latin typeface="Helvetica Neue"/>
                <a:cs typeface="Helvetica Neue"/>
              </a:rPr>
              <a:t>the word </a:t>
            </a:r>
            <a:r>
              <a:rPr lang="en-US" dirty="0"/>
              <a:t>that I have spoken will </a:t>
            </a:r>
            <a:r>
              <a:rPr lang="en-US" b="1" dirty="0">
                <a:latin typeface="Helvetica Neue"/>
                <a:cs typeface="Helvetica Neue"/>
              </a:rPr>
              <a:t>judge him </a:t>
            </a:r>
            <a:r>
              <a:rPr lang="en-US" dirty="0"/>
              <a:t>on </a:t>
            </a:r>
            <a:r>
              <a:rPr lang="en-US" dirty="0" smtClean="0"/>
              <a:t>the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last </a:t>
            </a:r>
            <a:r>
              <a:rPr lang="en-US" dirty="0"/>
              <a:t>day</a:t>
            </a:r>
            <a:r>
              <a:rPr lang="en-US" dirty="0" smtClean="0"/>
              <a:t>.” John 12.47-48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110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The </a:t>
            </a:r>
            <a:r>
              <a:rPr lang="en-US" dirty="0" smtClean="0"/>
              <a:t>WISDOM Of 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PREACHERS/</a:t>
            </a:r>
            <a:r>
              <a:rPr lang="en-US" dirty="0"/>
              <a:t>teachers, 1 Cor. 2.5; 1.21; Jer. 10.23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PARENTS, </a:t>
            </a:r>
            <a:r>
              <a:rPr lang="en-US" dirty="0"/>
              <a:t>Gal. 1.13-14; Matt</a:t>
            </a:r>
            <a:r>
              <a:rPr lang="en-US" dirty="0" smtClean="0"/>
              <a:t>. 10.37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180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dirty="0" smtClean="0"/>
              <a:t>TRADITIONS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Apostolic </a:t>
            </a:r>
            <a:r>
              <a:rPr lang="en-US" dirty="0"/>
              <a:t>traditions are </a:t>
            </a:r>
            <a:r>
              <a:rPr lang="en-US" dirty="0" smtClean="0"/>
              <a:t>BINDING, </a:t>
            </a:r>
            <a:r>
              <a:rPr lang="en-US" dirty="0"/>
              <a:t>Acts 2.42; 2 Thess. </a:t>
            </a:r>
            <a:r>
              <a:rPr lang="en-US" dirty="0" smtClean="0"/>
              <a:t>2.15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Manmade </a:t>
            </a:r>
            <a:r>
              <a:rPr lang="en-US" dirty="0"/>
              <a:t>traditions become sinful when they </a:t>
            </a:r>
            <a:r>
              <a:rPr lang="en-US" dirty="0" smtClean="0"/>
              <a:t>NULLIFY apostolic </a:t>
            </a:r>
            <a:r>
              <a:rPr lang="en-US" dirty="0"/>
              <a:t>traditions, Mark 7.1-</a:t>
            </a:r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596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/>
              <a:t>The </a:t>
            </a:r>
            <a:r>
              <a:rPr lang="en-US" dirty="0" smtClean="0"/>
              <a:t>SILENCE Of </a:t>
            </a:r>
            <a:r>
              <a:rPr lang="en-US" dirty="0"/>
              <a:t>The Scriptures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“</a:t>
            </a:r>
            <a:r>
              <a:rPr lang="en-US" dirty="0"/>
              <a:t>The Bible doesn’t say ‘not to’.”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Does </a:t>
            </a:r>
            <a:r>
              <a:rPr lang="en-US" dirty="0"/>
              <a:t>silence give us authority to practice certain traditions?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Mechanical </a:t>
            </a:r>
            <a:r>
              <a:rPr lang="en-US" dirty="0"/>
              <a:t>instruments? 1 Cor. 4.6; Rom. 14.23; 10.17; 2 Tim. 3.16-17</a:t>
            </a:r>
          </a:p>
        </p:txBody>
      </p:sp>
    </p:spTree>
    <p:extLst>
      <p:ext uri="{BB962C8B-B14F-4D97-AF65-F5344CB8AC3E}">
        <p14:creationId xmlns:p14="http://schemas.microsoft.com/office/powerpoint/2010/main" val="2519176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6042</TotalTime>
  <Words>762</Words>
  <Application>Microsoft Macintosh PowerPoint</Application>
  <PresentationFormat>On-screen Show (4:3)</PresentationFormat>
  <Paragraphs>75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What Do We Mean By Authority?</vt:lpstr>
      <vt:lpstr>Consider The Following:</vt:lpstr>
      <vt:lpstr>Does Authority Really MATTER?</vt:lpstr>
      <vt:lpstr>One SOURCE, One STANDARD</vt:lpstr>
      <vt:lpstr> The WISDOM Of Men</vt:lpstr>
      <vt:lpstr>TRADITIONS</vt:lpstr>
      <vt:lpstr>The SILENCE Of The Scriptures</vt:lpstr>
      <vt:lpstr>The MAJORITY</vt:lpstr>
      <vt:lpstr>EMOTIONS</vt:lpstr>
      <vt:lpstr>PowerPoint Presentation</vt:lpstr>
      <vt:lpstr>EMOTIONS</vt:lpstr>
      <vt:lpstr>EMOTIONS</vt:lpstr>
      <vt:lpstr>EMOTIONS</vt:lpstr>
      <vt:lpstr>CONSCIENCE</vt:lpstr>
      <vt:lpstr>The Law Of MOSES</vt:lpstr>
      <vt:lpstr>False Authorities In Religion</vt:lpstr>
      <vt:lpstr>False Authorities In Religion</vt:lpstr>
      <vt:lpstr>False Authorities In Religion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207</cp:revision>
  <dcterms:created xsi:type="dcterms:W3CDTF">2015-01-21T16:10:43Z</dcterms:created>
  <dcterms:modified xsi:type="dcterms:W3CDTF">2015-02-24T16:03:10Z</dcterms:modified>
</cp:coreProperties>
</file>