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B624-6D21-3546-8CB7-351AAB753EAD}" type="datetimeFigureOut">
              <a:rPr lang="en-US" smtClean="0"/>
              <a:t>2/11/15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4788-ABEE-5A4C-AFC0-204EFB74C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867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B624-6D21-3546-8CB7-351AAB753EAD}" type="datetimeFigureOut">
              <a:rPr lang="en-US" smtClean="0"/>
              <a:t>2/11/15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4788-ABEE-5A4C-AFC0-204EFB74C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7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B624-6D21-3546-8CB7-351AAB753EAD}" type="datetimeFigureOut">
              <a:rPr lang="en-US" smtClean="0"/>
              <a:t>2/11/15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4788-ABEE-5A4C-AFC0-204EFB74C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65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B624-6D21-3546-8CB7-351AAB753EAD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2/11/15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4788-ABEE-5A4C-AFC0-204EFB74CEAC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646959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B624-6D21-3546-8CB7-351AAB753EAD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2/11/15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4788-ABEE-5A4C-AFC0-204EFB74CEAC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08353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B624-6D21-3546-8CB7-351AAB753EAD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2/11/15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4788-ABEE-5A4C-AFC0-204EFB74CEAC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378121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B624-6D21-3546-8CB7-351AAB753EAD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2/11/15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4788-ABEE-5A4C-AFC0-204EFB74CEAC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815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B624-6D21-3546-8CB7-351AAB753EAD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2/11/15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4788-ABEE-5A4C-AFC0-204EFB74CEAC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626892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B624-6D21-3546-8CB7-351AAB753EAD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2/11/15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4788-ABEE-5A4C-AFC0-204EFB74CEAC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346832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B624-6D21-3546-8CB7-351AAB753EAD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2/11/15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4788-ABEE-5A4C-AFC0-204EFB74CEAC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64386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B624-6D21-3546-8CB7-351AAB753EAD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2/11/15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4788-ABEE-5A4C-AFC0-204EFB74CEAC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45522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B624-6D21-3546-8CB7-351AAB753EAD}" type="datetimeFigureOut">
              <a:rPr lang="en-US" smtClean="0"/>
              <a:t>2/11/15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4788-ABEE-5A4C-AFC0-204EFB74C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1308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B624-6D21-3546-8CB7-351AAB753EAD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2/11/15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4788-ABEE-5A4C-AFC0-204EFB74CEAC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40476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B624-6D21-3546-8CB7-351AAB753EAD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2/11/15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4788-ABEE-5A4C-AFC0-204EFB74CEAC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480389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B624-6D21-3546-8CB7-351AAB753EAD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2/11/15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4788-ABEE-5A4C-AFC0-204EFB74CEAC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42911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B624-6D21-3546-8CB7-351AAB753EAD}" type="datetimeFigureOut">
              <a:rPr lang="en-US" smtClean="0"/>
              <a:t>2/11/15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4788-ABEE-5A4C-AFC0-204EFB74C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83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B624-6D21-3546-8CB7-351AAB753EAD}" type="datetimeFigureOut">
              <a:rPr lang="en-US" smtClean="0"/>
              <a:t>2/11/15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4788-ABEE-5A4C-AFC0-204EFB74C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705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B624-6D21-3546-8CB7-351AAB753EAD}" type="datetimeFigureOut">
              <a:rPr lang="en-US" smtClean="0"/>
              <a:t>2/11/15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4788-ABEE-5A4C-AFC0-204EFB74C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769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B624-6D21-3546-8CB7-351AAB753EAD}" type="datetimeFigureOut">
              <a:rPr lang="en-US" smtClean="0"/>
              <a:t>2/11/15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4788-ABEE-5A4C-AFC0-204EFB74C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54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B624-6D21-3546-8CB7-351AAB753EAD}" type="datetimeFigureOut">
              <a:rPr lang="en-US" smtClean="0"/>
              <a:t>2/11/15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4788-ABEE-5A4C-AFC0-204EFB74C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01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B624-6D21-3546-8CB7-351AAB753EAD}" type="datetimeFigureOut">
              <a:rPr lang="en-US" smtClean="0"/>
              <a:t>2/11/15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4788-ABEE-5A4C-AFC0-204EFB74C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292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B624-6D21-3546-8CB7-351AAB753EAD}" type="datetimeFigureOut">
              <a:rPr lang="en-US" smtClean="0"/>
              <a:t>2/11/15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4788-ABEE-5A4C-AFC0-204EFB74C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645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EB624-6D21-3546-8CB7-351AAB753EAD}" type="datetimeFigureOut">
              <a:rPr lang="en-US" smtClean="0"/>
              <a:t>2/11/15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F4788-ABEE-5A4C-AFC0-204EFB74C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872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EB624-6D21-3546-8CB7-351AAB753EAD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2/11/15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F4788-ABEE-5A4C-AFC0-204EFB74CEAC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9044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7514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0297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900">
        <p14:flash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rbel"/>
                <a:cs typeface="Corbel"/>
              </a:rPr>
              <a:t>A Man After God's Own Heart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Corbel"/>
                <a:cs typeface="Corbel"/>
              </a:rPr>
              <a:t>One's desires and wishes are the same as God's desires and wishes, </a:t>
            </a:r>
            <a:r>
              <a:rPr lang="en-US" b="1" dirty="0" smtClean="0">
                <a:latin typeface="Corbel"/>
                <a:cs typeface="Corbel"/>
              </a:rPr>
              <a:t>Luke 22.42; John 5.30</a:t>
            </a:r>
          </a:p>
        </p:txBody>
      </p:sp>
    </p:spTree>
    <p:extLst>
      <p:ext uri="{BB962C8B-B14F-4D97-AF65-F5344CB8AC3E}">
        <p14:creationId xmlns:p14="http://schemas.microsoft.com/office/powerpoint/2010/main" val="3332903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rbel"/>
                <a:cs typeface="Corbel"/>
              </a:rPr>
              <a:t>David Did His Best To Avoid Sin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dirty="0" smtClean="0">
                <a:latin typeface="Corbel"/>
                <a:cs typeface="Corbel"/>
              </a:rPr>
              <a:t>Saul rejected; David appointed, </a:t>
            </a:r>
            <a:r>
              <a:rPr lang="en-US" b="1" dirty="0">
                <a:latin typeface="Corbel"/>
                <a:cs typeface="Corbel"/>
              </a:rPr>
              <a:t>1 Sam. 13.13-</a:t>
            </a:r>
            <a:r>
              <a:rPr lang="en-US" b="1" dirty="0" smtClean="0">
                <a:latin typeface="Corbel"/>
                <a:cs typeface="Corbel"/>
              </a:rPr>
              <a:t>14</a:t>
            </a:r>
          </a:p>
          <a:p>
            <a:pPr marL="0" lvl="0" indent="0">
              <a:buNone/>
            </a:pPr>
            <a:endParaRPr lang="en-US" b="1" dirty="0">
              <a:latin typeface="Corbel"/>
              <a:cs typeface="Corbel"/>
            </a:endParaRPr>
          </a:p>
          <a:p>
            <a:pPr marL="0" lvl="0" indent="0">
              <a:buNone/>
            </a:pPr>
            <a:r>
              <a:rPr lang="en-US" b="1" dirty="0" smtClean="0">
                <a:latin typeface="Corbel"/>
                <a:cs typeface="Corbel"/>
              </a:rPr>
              <a:t>Saul </a:t>
            </a:r>
            <a:r>
              <a:rPr lang="en-US" b="1" dirty="0">
                <a:latin typeface="Corbel"/>
                <a:cs typeface="Corbel"/>
              </a:rPr>
              <a:t>becomes jealous of David because of his victory over Goliath and the appreciation of Israel’s </a:t>
            </a:r>
            <a:r>
              <a:rPr lang="en-US" b="1" dirty="0" smtClean="0">
                <a:latin typeface="Corbel"/>
                <a:cs typeface="Corbel"/>
              </a:rPr>
              <a:t>population, 1 </a:t>
            </a:r>
            <a:r>
              <a:rPr lang="en-US" b="1" dirty="0">
                <a:latin typeface="Corbel"/>
                <a:cs typeface="Corbel"/>
              </a:rPr>
              <a:t>Sam. 18.6-</a:t>
            </a:r>
            <a:r>
              <a:rPr lang="en-US" b="1" dirty="0" smtClean="0">
                <a:latin typeface="Corbel"/>
                <a:cs typeface="Corbel"/>
              </a:rPr>
              <a:t>9</a:t>
            </a:r>
            <a:endParaRPr lang="en-US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725447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rbel"/>
                <a:cs typeface="Corbel"/>
              </a:rPr>
              <a:t>David Did His Best To Avoid Sin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2200" b="1" dirty="0" smtClean="0">
                <a:latin typeface="Corbel"/>
                <a:cs typeface="Corbel"/>
              </a:rPr>
              <a:t>Saul </a:t>
            </a:r>
            <a:r>
              <a:rPr lang="en-US" sz="2200" b="1" dirty="0">
                <a:latin typeface="Corbel"/>
                <a:cs typeface="Corbel"/>
              </a:rPr>
              <a:t>throws a spear at </a:t>
            </a:r>
            <a:r>
              <a:rPr lang="en-US" sz="2200" b="1" dirty="0" smtClean="0">
                <a:latin typeface="Corbel"/>
                <a:cs typeface="Corbel"/>
              </a:rPr>
              <a:t>David, </a:t>
            </a:r>
            <a:r>
              <a:rPr lang="en-US" sz="2200" b="1" dirty="0" smtClean="0">
                <a:latin typeface="Corbel"/>
                <a:cs typeface="Corbel"/>
              </a:rPr>
              <a:t>1 Sam. 18.11</a:t>
            </a:r>
            <a:endParaRPr lang="en-US" sz="2200" b="1" dirty="0">
              <a:latin typeface="Corbel"/>
              <a:cs typeface="Corbel"/>
            </a:endParaRPr>
          </a:p>
          <a:p>
            <a:pPr marL="114300" indent="0">
              <a:buNone/>
            </a:pPr>
            <a:r>
              <a:rPr lang="en-US" sz="2200" b="1" dirty="0" smtClean="0">
                <a:latin typeface="Corbel"/>
                <a:cs typeface="Corbel"/>
              </a:rPr>
              <a:t>Saul uses his daughters </a:t>
            </a:r>
            <a:r>
              <a:rPr lang="en-US" sz="2200" b="1" dirty="0">
                <a:latin typeface="Corbel"/>
                <a:cs typeface="Corbel"/>
              </a:rPr>
              <a:t>as </a:t>
            </a:r>
            <a:r>
              <a:rPr lang="en-US" sz="2200" b="1" dirty="0" smtClean="0">
                <a:latin typeface="Corbel"/>
                <a:cs typeface="Corbel"/>
              </a:rPr>
              <a:t>bait, </a:t>
            </a:r>
            <a:r>
              <a:rPr lang="en-US" sz="2200" b="1" dirty="0" smtClean="0">
                <a:latin typeface="Corbel"/>
                <a:cs typeface="Corbel"/>
              </a:rPr>
              <a:t>1 Sam. 18.17, 21</a:t>
            </a:r>
          </a:p>
          <a:p>
            <a:pPr marL="114300" indent="0">
              <a:buNone/>
            </a:pPr>
            <a:r>
              <a:rPr lang="en-US" sz="2200" b="1" dirty="0" smtClean="0">
                <a:latin typeface="Corbel"/>
                <a:cs typeface="Corbel"/>
              </a:rPr>
              <a:t>Saul </a:t>
            </a:r>
            <a:r>
              <a:rPr lang="en-US" sz="2200" b="1" dirty="0">
                <a:latin typeface="Corbel"/>
                <a:cs typeface="Corbel"/>
              </a:rPr>
              <a:t>orders his servants to kill </a:t>
            </a:r>
            <a:r>
              <a:rPr lang="en-US" sz="2200" b="1" dirty="0" smtClean="0">
                <a:latin typeface="Corbel"/>
                <a:cs typeface="Corbel"/>
              </a:rPr>
              <a:t>David, </a:t>
            </a:r>
            <a:r>
              <a:rPr lang="en-US" sz="2200" b="1" dirty="0" smtClean="0">
                <a:latin typeface="Corbel"/>
                <a:cs typeface="Corbel"/>
              </a:rPr>
              <a:t>1 Sam. 19.1</a:t>
            </a:r>
            <a:endParaRPr lang="en-US" sz="2200" b="1" dirty="0">
              <a:latin typeface="Corbel"/>
              <a:cs typeface="Corbel"/>
            </a:endParaRPr>
          </a:p>
          <a:p>
            <a:pPr marL="114300" indent="0">
              <a:buNone/>
            </a:pPr>
            <a:r>
              <a:rPr lang="en-US" sz="2200" b="1" dirty="0" smtClean="0">
                <a:latin typeface="Corbel"/>
                <a:cs typeface="Corbel"/>
              </a:rPr>
              <a:t>Saul </a:t>
            </a:r>
            <a:r>
              <a:rPr lang="en-US" sz="2200" b="1" dirty="0">
                <a:latin typeface="Corbel"/>
                <a:cs typeface="Corbel"/>
              </a:rPr>
              <a:t>throws another spear at </a:t>
            </a:r>
            <a:r>
              <a:rPr lang="en-US" sz="2200" b="1" dirty="0" smtClean="0">
                <a:latin typeface="Corbel"/>
                <a:cs typeface="Corbel"/>
              </a:rPr>
              <a:t>David, </a:t>
            </a:r>
            <a:r>
              <a:rPr lang="en-US" sz="2200" b="1" dirty="0" smtClean="0">
                <a:latin typeface="Corbel"/>
                <a:cs typeface="Corbel"/>
              </a:rPr>
              <a:t>1 Sam. 19.10</a:t>
            </a:r>
            <a:endParaRPr lang="en-US" sz="2200" b="1" dirty="0">
              <a:latin typeface="Corbel"/>
              <a:cs typeface="Corbel"/>
            </a:endParaRPr>
          </a:p>
          <a:p>
            <a:pPr marL="114300" indent="0">
              <a:buNone/>
            </a:pPr>
            <a:r>
              <a:rPr lang="en-US" sz="2200" b="1" dirty="0" smtClean="0">
                <a:latin typeface="Corbel"/>
                <a:cs typeface="Corbel"/>
              </a:rPr>
              <a:t>Saul </a:t>
            </a:r>
            <a:r>
              <a:rPr lang="en-US" sz="2200" b="1" dirty="0">
                <a:latin typeface="Corbel"/>
                <a:cs typeface="Corbel"/>
              </a:rPr>
              <a:t>sends messengers to kill </a:t>
            </a:r>
            <a:r>
              <a:rPr lang="en-US" sz="2200" b="1" dirty="0" smtClean="0">
                <a:latin typeface="Corbel"/>
                <a:cs typeface="Corbel"/>
              </a:rPr>
              <a:t>David, </a:t>
            </a:r>
            <a:r>
              <a:rPr lang="en-US" sz="2200" b="1" dirty="0" smtClean="0">
                <a:latin typeface="Corbel"/>
                <a:cs typeface="Corbel"/>
              </a:rPr>
              <a:t>1 Sam. 19.11</a:t>
            </a:r>
            <a:endParaRPr lang="en-US" sz="2200" b="1" dirty="0">
              <a:latin typeface="Corbel"/>
              <a:cs typeface="Corbel"/>
            </a:endParaRPr>
          </a:p>
          <a:p>
            <a:pPr marL="114300" indent="0">
              <a:buNone/>
            </a:pPr>
            <a:r>
              <a:rPr lang="en-US" sz="2200" b="1" dirty="0" smtClean="0">
                <a:latin typeface="Corbel"/>
                <a:cs typeface="Corbel"/>
              </a:rPr>
              <a:t>Saul </a:t>
            </a:r>
            <a:r>
              <a:rPr lang="en-US" sz="2200" b="1" dirty="0">
                <a:latin typeface="Corbel"/>
                <a:cs typeface="Corbel"/>
              </a:rPr>
              <a:t>sends messengers to bring David to </a:t>
            </a:r>
            <a:r>
              <a:rPr lang="en-US" sz="2200" b="1" dirty="0" smtClean="0">
                <a:latin typeface="Corbel"/>
                <a:cs typeface="Corbel"/>
              </a:rPr>
              <a:t>him, </a:t>
            </a:r>
            <a:r>
              <a:rPr lang="en-US" sz="2200" b="1" dirty="0" smtClean="0">
                <a:latin typeface="Corbel"/>
                <a:cs typeface="Corbel"/>
              </a:rPr>
              <a:t>1 Sam. 19.15</a:t>
            </a:r>
            <a:endParaRPr lang="en-US" sz="2200" b="1" dirty="0">
              <a:latin typeface="Corbel"/>
              <a:cs typeface="Corbel"/>
            </a:endParaRPr>
          </a:p>
          <a:p>
            <a:pPr marL="114300" indent="0">
              <a:buNone/>
            </a:pPr>
            <a:r>
              <a:rPr lang="en-US" sz="2200" b="1" dirty="0" smtClean="0">
                <a:latin typeface="Corbel"/>
                <a:cs typeface="Corbel"/>
              </a:rPr>
              <a:t>Saul sends messengers to kill David two more times, </a:t>
            </a:r>
            <a:r>
              <a:rPr lang="en-US" sz="2200" b="1" dirty="0" smtClean="0">
                <a:latin typeface="Corbel"/>
                <a:cs typeface="Corbel"/>
              </a:rPr>
              <a:t>1 Sam. 19.20-21</a:t>
            </a:r>
            <a:endParaRPr lang="en-US" sz="2200" b="1" dirty="0" smtClean="0">
              <a:latin typeface="Corbel"/>
              <a:cs typeface="Corbel"/>
            </a:endParaRPr>
          </a:p>
          <a:p>
            <a:pPr marL="114300" indent="0">
              <a:buNone/>
            </a:pPr>
            <a:r>
              <a:rPr lang="en-US" sz="2200" b="1" dirty="0" smtClean="0">
                <a:latin typeface="Corbel"/>
                <a:cs typeface="Corbel"/>
              </a:rPr>
              <a:t>Saul </a:t>
            </a:r>
            <a:r>
              <a:rPr lang="en-US" sz="2200" b="1" dirty="0">
                <a:latin typeface="Corbel"/>
                <a:cs typeface="Corbel"/>
              </a:rPr>
              <a:t>goes himself in an attempt to kill </a:t>
            </a:r>
            <a:r>
              <a:rPr lang="en-US" sz="2200" b="1" dirty="0" smtClean="0">
                <a:latin typeface="Corbel"/>
                <a:cs typeface="Corbel"/>
              </a:rPr>
              <a:t>David, </a:t>
            </a:r>
            <a:r>
              <a:rPr lang="en-US" sz="2200" b="1" dirty="0" smtClean="0">
                <a:latin typeface="Corbel"/>
                <a:cs typeface="Corbel"/>
              </a:rPr>
              <a:t>1 Sam. 19.22</a:t>
            </a:r>
            <a:endParaRPr lang="en-US" sz="2200" b="1" dirty="0">
              <a:latin typeface="Corbel"/>
              <a:cs typeface="Corbel"/>
            </a:endParaRPr>
          </a:p>
          <a:p>
            <a:pPr marL="114300" indent="0">
              <a:buNone/>
            </a:pPr>
            <a:r>
              <a:rPr lang="en-US" sz="2200" b="1" dirty="0" smtClean="0">
                <a:latin typeface="Corbel"/>
                <a:cs typeface="Corbel"/>
              </a:rPr>
              <a:t>Saul </a:t>
            </a:r>
            <a:r>
              <a:rPr lang="en-US" sz="2200" b="1" dirty="0">
                <a:latin typeface="Corbel"/>
                <a:cs typeface="Corbel"/>
              </a:rPr>
              <a:t>seeks David in the wilderness of </a:t>
            </a:r>
            <a:r>
              <a:rPr lang="en-US" sz="2200" b="1" dirty="0" err="1">
                <a:latin typeface="Corbel"/>
                <a:cs typeface="Corbel"/>
              </a:rPr>
              <a:t>Ziph</a:t>
            </a:r>
            <a:r>
              <a:rPr lang="en-US" sz="2200" b="1" dirty="0">
                <a:latin typeface="Corbel"/>
                <a:cs typeface="Corbel"/>
              </a:rPr>
              <a:t> and </a:t>
            </a:r>
            <a:r>
              <a:rPr lang="en-US" sz="2200" b="1" dirty="0" err="1" smtClean="0">
                <a:latin typeface="Corbel"/>
                <a:cs typeface="Corbel"/>
              </a:rPr>
              <a:t>Horesh</a:t>
            </a:r>
            <a:r>
              <a:rPr lang="en-US" sz="2200" b="1" dirty="0" smtClean="0">
                <a:latin typeface="Corbel"/>
                <a:cs typeface="Corbel"/>
              </a:rPr>
              <a:t>, </a:t>
            </a:r>
            <a:r>
              <a:rPr lang="en-US" sz="2200" b="1" dirty="0" smtClean="0">
                <a:latin typeface="Corbel"/>
                <a:cs typeface="Corbel"/>
              </a:rPr>
              <a:t>1 Sam. 23.14-15</a:t>
            </a:r>
            <a:endParaRPr lang="en-US" sz="2200" b="1" dirty="0">
              <a:latin typeface="Corbel"/>
              <a:cs typeface="Corbel"/>
            </a:endParaRPr>
          </a:p>
          <a:p>
            <a:pPr marL="114300" indent="0">
              <a:buNone/>
            </a:pPr>
            <a:r>
              <a:rPr lang="en-US" sz="2200" b="1" dirty="0" smtClean="0">
                <a:latin typeface="Corbel"/>
                <a:cs typeface="Corbel"/>
              </a:rPr>
              <a:t>Saul </a:t>
            </a:r>
            <a:r>
              <a:rPr lang="en-US" sz="2200" b="1" dirty="0">
                <a:latin typeface="Corbel"/>
                <a:cs typeface="Corbel"/>
              </a:rPr>
              <a:t>seeks David again in </a:t>
            </a:r>
            <a:r>
              <a:rPr lang="en-US" sz="2200" b="1" dirty="0" smtClean="0">
                <a:latin typeface="Corbel"/>
                <a:cs typeface="Corbel"/>
              </a:rPr>
              <a:t>the wilderness of </a:t>
            </a:r>
            <a:r>
              <a:rPr lang="en-US" sz="2200" b="1" dirty="0" err="1" smtClean="0">
                <a:latin typeface="Corbel"/>
                <a:cs typeface="Corbel"/>
              </a:rPr>
              <a:t>Ziph</a:t>
            </a:r>
            <a:r>
              <a:rPr lang="en-US" sz="2200" b="1" dirty="0" smtClean="0">
                <a:latin typeface="Corbel"/>
                <a:cs typeface="Corbel"/>
              </a:rPr>
              <a:t>, </a:t>
            </a:r>
            <a:r>
              <a:rPr lang="en-US" sz="2200" b="1" dirty="0" smtClean="0">
                <a:latin typeface="Corbel"/>
                <a:cs typeface="Corbel"/>
              </a:rPr>
              <a:t>1 Sam. 26.2</a:t>
            </a:r>
            <a:endParaRPr lang="en-US" sz="2200" b="1" dirty="0">
              <a:latin typeface="Corbel"/>
              <a:cs typeface="Corbel"/>
            </a:endParaRPr>
          </a:p>
          <a:p>
            <a:pPr marL="0" indent="0">
              <a:buNone/>
            </a:pPr>
            <a:endParaRPr lang="en-US" sz="2200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3094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rbel"/>
                <a:cs typeface="Corbel"/>
              </a:rPr>
              <a:t>David Did His Best To Avoid Sin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Twice David resisted the urge and advice to retaliate and kill Saul, 1 Sam. 24.1-7, 10; 26.7-11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rbel"/>
                <a:cs typeface="Corbel"/>
              </a:rPr>
              <a:t>W</a:t>
            </a:r>
            <a:r>
              <a:rPr lang="en-US" b="1" dirty="0" smtClean="0">
                <a:latin typeface="Corbel"/>
                <a:cs typeface="Corbel"/>
              </a:rPr>
              <a:t>hen Saul was dead, David was not happy, 2 Sam. 1.5-16</a:t>
            </a:r>
          </a:p>
        </p:txBody>
      </p:sp>
    </p:spTree>
    <p:extLst>
      <p:ext uri="{BB962C8B-B14F-4D97-AF65-F5344CB8AC3E}">
        <p14:creationId xmlns:p14="http://schemas.microsoft.com/office/powerpoint/2010/main" val="714657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orbel"/>
                <a:cs typeface="Corbel"/>
              </a:rPr>
              <a:t>David Admitted His Faults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Corbel"/>
                <a:cs typeface="Corbel"/>
              </a:rPr>
              <a:t>He was in the wrong place, 2 Sam. 11.1-5</a:t>
            </a:r>
          </a:p>
          <a:p>
            <a:pPr marL="0" indent="0"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0" indent="0">
              <a:buNone/>
            </a:pPr>
            <a:r>
              <a:rPr lang="en-US" b="1" dirty="0" smtClean="0">
                <a:latin typeface="Corbel"/>
                <a:cs typeface="Corbel"/>
              </a:rPr>
              <a:t>Then He tried to hide his sin by having Uriah killed in battle, 2 Sam. 11.6-27</a:t>
            </a:r>
          </a:p>
        </p:txBody>
      </p:sp>
    </p:spTree>
    <p:extLst>
      <p:ext uri="{BB962C8B-B14F-4D97-AF65-F5344CB8AC3E}">
        <p14:creationId xmlns:p14="http://schemas.microsoft.com/office/powerpoint/2010/main" val="180440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orbel"/>
                <a:cs typeface="Corbel"/>
              </a:rPr>
              <a:t>David Admitted His Faults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n-US" b="1" dirty="0">
                <a:latin typeface="Corbel"/>
                <a:cs typeface="Corbel"/>
              </a:rPr>
              <a:t>Nathan </a:t>
            </a:r>
            <a:r>
              <a:rPr lang="en-US" b="1" dirty="0" smtClean="0">
                <a:latin typeface="Corbel"/>
                <a:cs typeface="Corbel"/>
              </a:rPr>
              <a:t>convicted David of sin </a:t>
            </a:r>
            <a:r>
              <a:rPr lang="en-US" b="1" dirty="0">
                <a:latin typeface="Corbel"/>
                <a:cs typeface="Corbel"/>
              </a:rPr>
              <a:t>through a parable about a man and his ewe, 2 Sam. 12.1-15</a:t>
            </a:r>
          </a:p>
          <a:p>
            <a:pPr marL="57150" indent="0"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57150" indent="0">
              <a:buNone/>
            </a:pPr>
            <a:r>
              <a:rPr lang="en-US" b="1" dirty="0" smtClean="0">
                <a:latin typeface="Corbel"/>
                <a:cs typeface="Corbel"/>
              </a:rPr>
              <a:t>How </a:t>
            </a:r>
            <a:r>
              <a:rPr lang="en-US" b="1" dirty="0">
                <a:latin typeface="Corbel"/>
                <a:cs typeface="Corbel"/>
              </a:rPr>
              <a:t>did David react to his sin? 2 Sam. 12.13</a:t>
            </a:r>
          </a:p>
          <a:p>
            <a:pPr marL="457200" lvl="1" indent="0">
              <a:buNone/>
            </a:pPr>
            <a:r>
              <a:rPr lang="en-US" b="1" dirty="0" smtClean="0">
                <a:latin typeface="Corbel"/>
                <a:cs typeface="Corbel"/>
              </a:rPr>
              <a:t>David </a:t>
            </a:r>
            <a:r>
              <a:rPr lang="en-US" b="1" dirty="0">
                <a:latin typeface="Corbel"/>
                <a:cs typeface="Corbel"/>
              </a:rPr>
              <a:t>is joyful over being forgiven of this </a:t>
            </a:r>
            <a:r>
              <a:rPr lang="en-US" b="1" dirty="0" smtClean="0">
                <a:latin typeface="Corbel"/>
                <a:cs typeface="Corbel"/>
              </a:rPr>
              <a:t>sin, </a:t>
            </a:r>
            <a:r>
              <a:rPr lang="en-US" b="1" dirty="0" smtClean="0">
                <a:latin typeface="Corbel"/>
                <a:cs typeface="Corbel"/>
              </a:rPr>
              <a:t>Psalm 32</a:t>
            </a:r>
            <a:endParaRPr lang="en-US" b="1" dirty="0">
              <a:latin typeface="Corbel"/>
              <a:cs typeface="Corbel"/>
            </a:endParaRPr>
          </a:p>
          <a:p>
            <a:pPr marL="457200" lvl="1" indent="0">
              <a:buNone/>
            </a:pPr>
            <a:r>
              <a:rPr lang="en-US" b="1" dirty="0">
                <a:latin typeface="Corbel"/>
                <a:cs typeface="Corbel"/>
              </a:rPr>
              <a:t>Psalm 51</a:t>
            </a:r>
          </a:p>
          <a:p>
            <a:pPr marL="914400" lvl="2" indent="0">
              <a:buNone/>
            </a:pPr>
            <a:r>
              <a:rPr lang="en-US" b="1" dirty="0">
                <a:latin typeface="Corbel"/>
                <a:cs typeface="Corbel"/>
              </a:rPr>
              <a:t>A man who sought God’s mercy, vv1-6</a:t>
            </a:r>
          </a:p>
          <a:p>
            <a:pPr marL="914400" lvl="2" indent="0">
              <a:buNone/>
            </a:pPr>
            <a:r>
              <a:rPr lang="en-US" b="1" dirty="0">
                <a:latin typeface="Corbel"/>
                <a:cs typeface="Corbel"/>
              </a:rPr>
              <a:t>A man who sought God’s cleansing, vv7-</a:t>
            </a:r>
            <a:r>
              <a:rPr lang="en-US" b="1" dirty="0" smtClean="0">
                <a:latin typeface="Corbel"/>
                <a:cs typeface="Corbel"/>
              </a:rPr>
              <a:t>12</a:t>
            </a:r>
            <a:endParaRPr lang="en-US" b="1" dirty="0">
              <a:latin typeface="Corbel"/>
              <a:cs typeface="Corbel"/>
            </a:endParaRPr>
          </a:p>
          <a:p>
            <a:pPr marL="914400" lvl="2" indent="0">
              <a:buNone/>
            </a:pPr>
            <a:r>
              <a:rPr lang="en-US" b="1" dirty="0">
                <a:latin typeface="Corbel"/>
                <a:cs typeface="Corbel"/>
              </a:rPr>
              <a:t>A man who sought God’s pleasure, vv13-19</a:t>
            </a:r>
          </a:p>
        </p:txBody>
      </p:sp>
    </p:spTree>
    <p:extLst>
      <p:ext uri="{BB962C8B-B14F-4D97-AF65-F5344CB8AC3E}">
        <p14:creationId xmlns:p14="http://schemas.microsoft.com/office/powerpoint/2010/main" val="3251288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0435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5459</TotalTime>
  <Words>372</Words>
  <Application>Microsoft Macintosh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1_Office Theme</vt:lpstr>
      <vt:lpstr>PowerPoint Presentation</vt:lpstr>
      <vt:lpstr>PowerPoint Presentation</vt:lpstr>
      <vt:lpstr>A Man After God's Own Heart</vt:lpstr>
      <vt:lpstr>David Did His Best To Avoid Sin</vt:lpstr>
      <vt:lpstr>David Did His Best To Avoid Sin</vt:lpstr>
      <vt:lpstr>David Did His Best To Avoid Sin</vt:lpstr>
      <vt:lpstr>David Admitted His Faults</vt:lpstr>
      <vt:lpstr>David Admitted His Faults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29</cp:revision>
  <dcterms:created xsi:type="dcterms:W3CDTF">2015-02-12T02:42:52Z</dcterms:created>
  <dcterms:modified xsi:type="dcterms:W3CDTF">2015-02-15T21:42:16Z</dcterms:modified>
</cp:coreProperties>
</file>