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0" r:id="rId4"/>
    <p:sldId id="262" r:id="rId5"/>
    <p:sldId id="264" r:id="rId6"/>
    <p:sldId id="265" r:id="rId7"/>
    <p:sldId id="266" r:id="rId8"/>
    <p:sldId id="280" r:id="rId9"/>
    <p:sldId id="270" r:id="rId10"/>
    <p:sldId id="273" r:id="rId11"/>
    <p:sldId id="279" r:id="rId12"/>
    <p:sldId id="274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7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778" autoAdjust="0"/>
  </p:normalViewPr>
  <p:slideViewPr>
    <p:cSldViewPr snapToGrid="0" snapToObjects="1">
      <p:cViewPr varScale="1">
        <p:scale>
          <a:sx n="62" d="100"/>
          <a:sy n="62" d="100"/>
        </p:scale>
        <p:origin x="-18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2034E-438B-FF4A-B27C-A81867D5FF36}" type="datetimeFigureOut">
              <a:rPr lang="en-US" smtClean="0"/>
              <a:t>2/7/15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0AD24-59C6-3343-8076-6CAA0FFEB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17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4D728-C04E-DB47-A7DB-BEC50AAE81BB}" type="datetimeFigureOut">
              <a:rPr lang="en-US" smtClean="0"/>
              <a:t>2/7/15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731BE-E856-8C43-A70D-FB21B8A66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79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E819-DB21-154D-AC3C-DE94B35A025A}" type="datetimeFigureOut">
              <a:rPr lang="en-US" smtClean="0"/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42F7-7BC3-854F-A339-9EE3E9176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6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E819-DB21-154D-AC3C-DE94B35A025A}" type="datetimeFigureOut">
              <a:rPr lang="en-US" smtClean="0"/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42F7-7BC3-854F-A339-9EE3E9176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0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E819-DB21-154D-AC3C-DE94B35A025A}" type="datetimeFigureOut">
              <a:rPr lang="en-US" smtClean="0"/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42F7-7BC3-854F-A339-9EE3E9176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E819-DB21-154D-AC3C-DE94B35A025A}" type="datetimeFigureOut">
              <a:rPr lang="en-US" smtClean="0"/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42F7-7BC3-854F-A339-9EE3E9176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3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E819-DB21-154D-AC3C-DE94B35A025A}" type="datetimeFigureOut">
              <a:rPr lang="en-US" smtClean="0"/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42F7-7BC3-854F-A339-9EE3E9176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2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E819-DB21-154D-AC3C-DE94B35A025A}" type="datetimeFigureOut">
              <a:rPr lang="en-US" smtClean="0"/>
              <a:t>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42F7-7BC3-854F-A339-9EE3E9176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5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E819-DB21-154D-AC3C-DE94B35A025A}" type="datetimeFigureOut">
              <a:rPr lang="en-US" smtClean="0"/>
              <a:t>2/7/15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42F7-7BC3-854F-A339-9EE3E9176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5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E819-DB21-154D-AC3C-DE94B35A025A}" type="datetimeFigureOut">
              <a:rPr lang="en-US" smtClean="0"/>
              <a:t>2/7/15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42F7-7BC3-854F-A339-9EE3E9176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1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E819-DB21-154D-AC3C-DE94B35A025A}" type="datetimeFigureOut">
              <a:rPr lang="en-US" smtClean="0"/>
              <a:t>2/7/15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42F7-7BC3-854F-A339-9EE3E9176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1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E819-DB21-154D-AC3C-DE94B35A025A}" type="datetimeFigureOut">
              <a:rPr lang="en-US" smtClean="0"/>
              <a:t>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42F7-7BC3-854F-A339-9EE3E9176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E819-DB21-154D-AC3C-DE94B35A025A}" type="datetimeFigureOut">
              <a:rPr lang="en-US" smtClean="0"/>
              <a:t>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42F7-7BC3-854F-A339-9EE3E9176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6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BE81E819-DB21-154D-AC3C-DE94B35A025A}" type="datetimeFigureOut">
              <a:rPr lang="en-US" smtClean="0"/>
              <a:pPr/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305B42F7-7BC3-854F-A339-9EE3E9176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4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Helvetica Neue Light"/>
          <a:ea typeface="+mj-ea"/>
          <a:cs typeface="Helvetica Neue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1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sz="5400" b="1" dirty="0" smtClean="0">
                <a:latin typeface="Helvetica Neue"/>
                <a:cs typeface="Helvetica Neue"/>
              </a:rPr>
              <a:t>Assurance Rests On The PROMISES Of God</a:t>
            </a:r>
            <a:endParaRPr lang="en-US" sz="5400" b="1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57150" indent="0">
              <a:spcBef>
                <a:spcPts val="0"/>
              </a:spcBef>
              <a:buNone/>
            </a:pPr>
            <a:endParaRPr lang="en-US" dirty="0" smtClean="0"/>
          </a:p>
          <a:p>
            <a:pPr marL="57150" indent="0">
              <a:spcBef>
                <a:spcPts val="0"/>
              </a:spcBef>
              <a:buNone/>
            </a:pPr>
            <a:r>
              <a:rPr lang="en-US" dirty="0" smtClean="0"/>
              <a:t>The </a:t>
            </a:r>
            <a:r>
              <a:rPr lang="en-US" dirty="0"/>
              <a:t>saint is assured that God </a:t>
            </a:r>
            <a:r>
              <a:rPr lang="en-US" dirty="0" smtClean="0"/>
              <a:t>DESIRES his </a:t>
            </a:r>
            <a:r>
              <a:rPr lang="en-US" dirty="0" smtClean="0"/>
              <a:t>salvation, 2 Peter 3.9</a:t>
            </a:r>
          </a:p>
          <a:p>
            <a:pPr marL="57150" indent="0">
              <a:spcBef>
                <a:spcPts val="0"/>
              </a:spcBef>
              <a:buNone/>
            </a:pPr>
            <a:endParaRPr lang="en-US" dirty="0" smtClean="0"/>
          </a:p>
          <a:p>
            <a:pPr marL="57150" indent="0">
              <a:spcBef>
                <a:spcPts val="0"/>
              </a:spcBef>
              <a:buNone/>
            </a:pPr>
            <a:r>
              <a:rPr lang="en-US" dirty="0" smtClean="0"/>
              <a:t>The saint </a:t>
            </a:r>
            <a:r>
              <a:rPr lang="en-US" dirty="0"/>
              <a:t>is assured that God cannot </a:t>
            </a:r>
            <a:r>
              <a:rPr lang="en-US" dirty="0" smtClean="0"/>
              <a:t>LIE, </a:t>
            </a:r>
            <a:r>
              <a:rPr lang="en-US" dirty="0" smtClean="0"/>
              <a:t>Titus 1.2</a:t>
            </a:r>
          </a:p>
          <a:p>
            <a:pPr marL="57150" indent="0">
              <a:spcBef>
                <a:spcPts val="0"/>
              </a:spcBef>
              <a:buNone/>
            </a:pPr>
            <a:endParaRPr lang="en-US" dirty="0"/>
          </a:p>
          <a:p>
            <a:pPr marL="57150" indent="0">
              <a:spcBef>
                <a:spcPts val="0"/>
              </a:spcBef>
              <a:buNone/>
            </a:pPr>
            <a:r>
              <a:rPr lang="en-US" dirty="0" smtClean="0"/>
              <a:t>The saint </a:t>
            </a:r>
            <a:r>
              <a:rPr lang="en-US" dirty="0"/>
              <a:t>is assured of God’s </a:t>
            </a:r>
            <a:r>
              <a:rPr lang="en-US" dirty="0" smtClean="0"/>
              <a:t>LOVE, </a:t>
            </a:r>
            <a:r>
              <a:rPr lang="en-US" dirty="0" smtClean="0"/>
              <a:t>Rom. 8.38-39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35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sz="5400" b="1" dirty="0">
                <a:solidFill>
                  <a:prstClr val="black"/>
                </a:solidFill>
                <a:latin typeface="Helvetica Neue"/>
                <a:cs typeface="Helvetica Neue"/>
              </a:rPr>
              <a:t>Assurance Rests On The PROMISES Of God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5715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5715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The </a:t>
            </a:r>
            <a:r>
              <a:rPr lang="en-US" dirty="0" smtClean="0"/>
              <a:t>saint is assured of God’s </a:t>
            </a:r>
            <a:r>
              <a:rPr lang="en-US" dirty="0" smtClean="0"/>
              <a:t>LONGSUFFERING, </a:t>
            </a:r>
            <a:r>
              <a:rPr lang="en-US" dirty="0" smtClean="0"/>
              <a:t>2 Peter 3.9, 1 Peter 3.20; Rom. 2.4</a:t>
            </a:r>
          </a:p>
          <a:p>
            <a:pPr marL="5715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5715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The saint is assured that he has a </a:t>
            </a:r>
            <a:r>
              <a:rPr lang="en-US" dirty="0" smtClean="0"/>
              <a:t>MEDIATOR, </a:t>
            </a:r>
            <a:r>
              <a:rPr lang="en-US" dirty="0" smtClean="0"/>
              <a:t>Jesus Christ, who understands his struggles in the flesh, Heb. 2.18; 4.15-16</a:t>
            </a:r>
          </a:p>
        </p:txBody>
      </p:sp>
    </p:spTree>
    <p:extLst>
      <p:ext uri="{BB962C8B-B14F-4D97-AF65-F5344CB8AC3E}">
        <p14:creationId xmlns:p14="http://schemas.microsoft.com/office/powerpoint/2010/main" val="31829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5400" b="1" dirty="0">
                <a:solidFill>
                  <a:prstClr val="black"/>
                </a:solidFill>
                <a:latin typeface="Helvetica Neue"/>
                <a:cs typeface="Helvetica Neue"/>
              </a:rPr>
              <a:t>Assurance Rests On The PROMISES Of God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272"/>
            <a:ext cx="8229600" cy="5010727"/>
          </a:xfrm>
        </p:spPr>
        <p:txBody>
          <a:bodyPr>
            <a:normAutofit fontScale="92500" lnSpcReduction="20000"/>
          </a:bodyPr>
          <a:lstStyle/>
          <a:p>
            <a:pPr marL="5715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5715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The </a:t>
            </a:r>
            <a:r>
              <a:rPr lang="en-US" dirty="0"/>
              <a:t>saint is assured that God’s conditions aren’t </a:t>
            </a:r>
            <a:r>
              <a:rPr lang="en-US" dirty="0" smtClean="0"/>
              <a:t>IMPOSSIBLE, </a:t>
            </a:r>
            <a:r>
              <a:rPr lang="en-US" dirty="0" smtClean="0"/>
              <a:t>Matt. 11.30; 1 John 5.3</a:t>
            </a:r>
          </a:p>
          <a:p>
            <a:pPr marL="5715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5715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The saint is assured that God has not left us unable to know we have </a:t>
            </a:r>
            <a:r>
              <a:rPr lang="en-US" dirty="0" smtClean="0"/>
              <a:t>SINNED, </a:t>
            </a:r>
            <a:r>
              <a:rPr lang="en-US" dirty="0" smtClean="0"/>
              <a:t>John 8.32; Rom. 8.16; 2 Cor. 13.5; James 1.25; 1 John 2.1</a:t>
            </a:r>
            <a:endParaRPr lang="en-US" dirty="0"/>
          </a:p>
          <a:p>
            <a:pPr marL="5715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5715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The saint </a:t>
            </a:r>
            <a:r>
              <a:rPr lang="en-US" dirty="0"/>
              <a:t>is assured that God has provided </a:t>
            </a:r>
            <a:r>
              <a:rPr lang="en-US" dirty="0" smtClean="0"/>
              <a:t>LOVING brethren </a:t>
            </a:r>
            <a:r>
              <a:rPr lang="en-US" dirty="0"/>
              <a:t>who will watch out for him if he </a:t>
            </a:r>
            <a:r>
              <a:rPr lang="en-US" dirty="0" smtClean="0"/>
              <a:t>stumbles, Gal. 6.1-2; 1 Thess. 5.14; Heb. 3.13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3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0139"/>
            <a:ext cx="8229600" cy="523772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5400" dirty="0" smtClean="0"/>
              <a:t>If we </a:t>
            </a:r>
            <a:r>
              <a:rPr lang="en-US" sz="5400" b="1" dirty="0" smtClean="0">
                <a:latin typeface="Helvetica Neue"/>
                <a:cs typeface="Helvetica Neue"/>
              </a:rPr>
              <a:t>LOVE</a:t>
            </a:r>
            <a:r>
              <a:rPr lang="en-US" sz="5400" dirty="0" smtClean="0"/>
              <a:t>, </a:t>
            </a:r>
            <a:r>
              <a:rPr lang="en-US" sz="5400" b="1" dirty="0" smtClean="0">
                <a:latin typeface="Helvetica Neue"/>
                <a:cs typeface="Helvetica Neue"/>
              </a:rPr>
              <a:t>walk in the </a:t>
            </a:r>
            <a:r>
              <a:rPr lang="en-US" sz="5400" b="1" dirty="0" smtClean="0">
                <a:latin typeface="Helvetica Neue"/>
                <a:cs typeface="Helvetica Neue"/>
              </a:rPr>
              <a:t>LIGHT</a:t>
            </a:r>
            <a:r>
              <a:rPr lang="en-US" sz="5400" dirty="0" smtClean="0"/>
              <a:t> and </a:t>
            </a:r>
            <a:r>
              <a:rPr lang="en-US" sz="5400" dirty="0" smtClean="0"/>
              <a:t>are </a:t>
            </a:r>
            <a:r>
              <a:rPr lang="en-US" sz="5400" b="1" dirty="0" smtClean="0">
                <a:latin typeface="Helvetica Neue"/>
                <a:cs typeface="Helvetica Neue"/>
              </a:rPr>
              <a:t>led by the </a:t>
            </a:r>
            <a:r>
              <a:rPr lang="en-US" sz="5400" b="1" dirty="0" smtClean="0">
                <a:latin typeface="Helvetica Neue"/>
                <a:cs typeface="Helvetica Neue"/>
              </a:rPr>
              <a:t>SPIRIT </a:t>
            </a:r>
            <a:r>
              <a:rPr lang="en-US" sz="5400" dirty="0" smtClean="0"/>
              <a:t>we </a:t>
            </a:r>
            <a:r>
              <a:rPr lang="en-US" sz="5400" dirty="0" smtClean="0"/>
              <a:t>can be confident of our salvation!</a:t>
            </a:r>
          </a:p>
          <a:p>
            <a:pPr marL="0" lvl="0" indent="0" algn="ctr">
              <a:buNone/>
            </a:pPr>
            <a:r>
              <a:rPr lang="en-US" sz="2800" dirty="0" smtClean="0"/>
              <a:t>Rom. 13.8-10; 1 John 1.7; Gal. 5.16-25</a:t>
            </a:r>
          </a:p>
          <a:p>
            <a:pPr marL="0" lv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If we </a:t>
            </a:r>
            <a:r>
              <a:rPr lang="en-US" sz="2800" b="1" dirty="0" smtClean="0">
                <a:latin typeface="Helvetica Neue"/>
                <a:cs typeface="Helvetica Neue"/>
              </a:rPr>
              <a:t>sin</a:t>
            </a:r>
            <a:r>
              <a:rPr lang="en-US" sz="2800" dirty="0" smtClean="0"/>
              <a:t>, God has provided a </a:t>
            </a:r>
            <a:r>
              <a:rPr lang="en-US" sz="2800" b="1" dirty="0" smtClean="0">
                <a:latin typeface="Helvetica Neue"/>
                <a:cs typeface="Helvetica Neue"/>
              </a:rPr>
              <a:t>REMEDY</a:t>
            </a:r>
            <a:r>
              <a:rPr lang="en-US" sz="2800" dirty="0" smtClean="0"/>
              <a:t>,</a:t>
            </a:r>
            <a:r>
              <a:rPr lang="en-US" sz="2800" b="1" dirty="0" smtClean="0">
                <a:latin typeface="Helvetica Neue"/>
                <a:cs typeface="Helvetica Neue"/>
              </a:rPr>
              <a:t> </a:t>
            </a:r>
            <a:r>
              <a:rPr lang="en-US" sz="2800" dirty="0" smtClean="0"/>
              <a:t>1 John 1.9</a:t>
            </a:r>
          </a:p>
        </p:txBody>
      </p:sp>
    </p:spTree>
    <p:extLst>
      <p:ext uri="{BB962C8B-B14F-4D97-AF65-F5344CB8AC3E}">
        <p14:creationId xmlns:p14="http://schemas.microsoft.com/office/powerpoint/2010/main" val="269901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1539"/>
            <a:ext cx="8229600" cy="2794923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Helvetica Neue"/>
                <a:cs typeface="Helvetica Neue"/>
              </a:rPr>
              <a:t>If you have not obeyed the gospel, you have no hope and no assurance of salvation!</a:t>
            </a:r>
            <a:endParaRPr lang="en-US" sz="6600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97326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45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 Neue"/>
                <a:cs typeface="Helvetica Neue"/>
              </a:rPr>
              <a:t>Blessed Assurance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/>
              <a:t>“I </a:t>
            </a:r>
            <a:r>
              <a:rPr lang="en-US" sz="3400" dirty="0"/>
              <a:t>write these things to you who believe in the name of the Son of God that you may know that you have eternal </a:t>
            </a:r>
            <a:r>
              <a:rPr lang="en-US" sz="3400" dirty="0" smtClean="0"/>
              <a:t>life. And </a:t>
            </a:r>
            <a:r>
              <a:rPr lang="en-US" sz="3400" dirty="0"/>
              <a:t>this is the confidence that we have toward him, that if we ask anything according to his will he hears </a:t>
            </a:r>
            <a:r>
              <a:rPr lang="en-US" sz="3400" dirty="0" smtClean="0"/>
              <a:t>us. And </a:t>
            </a:r>
            <a:r>
              <a:rPr lang="en-US" sz="3400" dirty="0"/>
              <a:t>if we know that he hears us in whatever we ask, we know that we have the requests that we have asked of him</a:t>
            </a:r>
            <a:r>
              <a:rPr lang="en-US" sz="3400" dirty="0" smtClean="0"/>
              <a:t>.” 1 John 5.13-15</a:t>
            </a:r>
          </a:p>
        </p:txBody>
      </p:sp>
    </p:spTree>
    <p:extLst>
      <p:ext uri="{BB962C8B-B14F-4D97-AF65-F5344CB8AC3E}">
        <p14:creationId xmlns:p14="http://schemas.microsoft.com/office/powerpoint/2010/main" val="3839022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 Neue"/>
                <a:cs typeface="Helvetica Neue"/>
              </a:rPr>
              <a:t>Blessed Assurance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 smtClean="0"/>
              <a:t>God </a:t>
            </a:r>
            <a:r>
              <a:rPr lang="en-US" dirty="0"/>
              <a:t>not only desires us to be </a:t>
            </a:r>
            <a:r>
              <a:rPr lang="en-US" dirty="0" smtClean="0"/>
              <a:t>SAVED, </a:t>
            </a:r>
            <a:r>
              <a:rPr lang="en-US" dirty="0"/>
              <a:t>but to be </a:t>
            </a:r>
            <a:r>
              <a:rPr lang="en-US" dirty="0" smtClean="0"/>
              <a:t>ASSURED </a:t>
            </a:r>
            <a:r>
              <a:rPr lang="en-US" dirty="0"/>
              <a:t>about our relationship with </a:t>
            </a:r>
            <a:r>
              <a:rPr lang="en-US" dirty="0" smtClean="0"/>
              <a:t>Him, 2 Peter </a:t>
            </a:r>
            <a:r>
              <a:rPr lang="en-US" dirty="0" smtClean="0"/>
              <a:t>3.9; 1 John 1.7</a:t>
            </a: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endParaRPr lang="en-US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US" sz="6000" dirty="0" smtClean="0"/>
              <a:t>Why </a:t>
            </a:r>
            <a:r>
              <a:rPr lang="en-US" sz="6000" dirty="0"/>
              <a:t>then are we sometimes not assured</a:t>
            </a:r>
            <a:r>
              <a:rPr lang="en-US" sz="6000" dirty="0" smtClean="0"/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9360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 Neue"/>
                <a:cs typeface="Helvetica Neue"/>
              </a:rPr>
              <a:t>FALSE Views Of Assurance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 smtClean="0"/>
              <a:t>Some </a:t>
            </a:r>
            <a:r>
              <a:rPr lang="en-US" dirty="0"/>
              <a:t>are assured they have been </a:t>
            </a:r>
            <a:r>
              <a:rPr lang="en-US" dirty="0" smtClean="0"/>
              <a:t>PREDESTINED to </a:t>
            </a:r>
            <a:r>
              <a:rPr lang="en-US" dirty="0"/>
              <a:t>be </a:t>
            </a:r>
            <a:r>
              <a:rPr lang="en-US" dirty="0" smtClean="0"/>
              <a:t>saved.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But, one </a:t>
            </a:r>
            <a:r>
              <a:rPr lang="en-US" dirty="0"/>
              <a:t>can </a:t>
            </a:r>
            <a:r>
              <a:rPr lang="en-US" dirty="0" smtClean="0"/>
              <a:t>LOSE their </a:t>
            </a:r>
            <a:r>
              <a:rPr lang="en-US" dirty="0" smtClean="0"/>
              <a:t>salvation, Col. 1.21-23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9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 Neue"/>
                <a:cs typeface="Helvetica Neue"/>
              </a:rPr>
              <a:t>FALSE Views Of Assurance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57150" indent="0">
              <a:spcBef>
                <a:spcPts val="0"/>
              </a:spcBef>
              <a:buNone/>
            </a:pPr>
            <a:r>
              <a:rPr lang="en-US" dirty="0" smtClean="0"/>
              <a:t>Some </a:t>
            </a:r>
            <a:r>
              <a:rPr lang="en-US" dirty="0"/>
              <a:t>are assured they are saved due to an </a:t>
            </a:r>
            <a:r>
              <a:rPr lang="en-US" dirty="0" smtClean="0"/>
              <a:t>“EXPERIENCE.”</a:t>
            </a:r>
            <a:endParaRPr lang="en-US" dirty="0"/>
          </a:p>
          <a:p>
            <a:pPr marL="57150" indent="0">
              <a:spcBef>
                <a:spcPts val="0"/>
              </a:spcBef>
              <a:buNone/>
            </a:pPr>
            <a:endParaRPr lang="en-US" dirty="0" smtClean="0"/>
          </a:p>
          <a:p>
            <a:pPr marL="57150" indent="0">
              <a:spcBef>
                <a:spcPts val="0"/>
              </a:spcBef>
              <a:buNone/>
            </a:pPr>
            <a:r>
              <a:rPr lang="en-US" dirty="0" smtClean="0"/>
              <a:t>But, man </a:t>
            </a:r>
            <a:r>
              <a:rPr lang="en-US" dirty="0"/>
              <a:t>cannot </a:t>
            </a:r>
            <a:r>
              <a:rPr lang="en-US" dirty="0" smtClean="0"/>
              <a:t>TRUST </a:t>
            </a:r>
            <a:r>
              <a:rPr lang="en-US" dirty="0"/>
              <a:t>his </a:t>
            </a:r>
            <a:r>
              <a:rPr lang="en-US" dirty="0" smtClean="0"/>
              <a:t>feelings, Prov. 14.12; 2 Sam. 13.30-</a:t>
            </a:r>
            <a:r>
              <a:rPr lang="en-US" dirty="0" smtClean="0"/>
              <a:t>36</a:t>
            </a:r>
            <a:endParaRPr lang="en-US" dirty="0"/>
          </a:p>
          <a:p>
            <a:pPr marL="57150" indent="0">
              <a:spcBef>
                <a:spcPts val="0"/>
              </a:spcBef>
              <a:buNone/>
            </a:pPr>
            <a:endParaRPr lang="en-US" dirty="0" smtClean="0"/>
          </a:p>
          <a:p>
            <a:pPr marL="57150" indent="0">
              <a:spcBef>
                <a:spcPts val="0"/>
              </a:spcBef>
              <a:buNone/>
            </a:pPr>
            <a:r>
              <a:rPr lang="en-US" dirty="0" smtClean="0"/>
              <a:t>Feelings </a:t>
            </a:r>
            <a:r>
              <a:rPr lang="en-US" dirty="0"/>
              <a:t>are </a:t>
            </a:r>
            <a:r>
              <a:rPr lang="en-US" dirty="0" smtClean="0"/>
              <a:t>only </a:t>
            </a:r>
            <a:r>
              <a:rPr lang="en-US" dirty="0"/>
              <a:t>true </a:t>
            </a:r>
            <a:r>
              <a:rPr lang="en-US" dirty="0" smtClean="0"/>
              <a:t>when </a:t>
            </a:r>
            <a:r>
              <a:rPr lang="en-US" dirty="0" smtClean="0"/>
              <a:t>EVOKED by </a:t>
            </a:r>
            <a:r>
              <a:rPr lang="en-US" dirty="0" smtClean="0"/>
              <a:t>the Word, Acts 2.37; 8.39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3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 Neue"/>
                <a:cs typeface="Helvetica Neue"/>
              </a:rPr>
              <a:t>FALSE Views Of Assurance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spcBef>
                <a:spcPts val="0"/>
              </a:spcBef>
              <a:buNone/>
            </a:pPr>
            <a:r>
              <a:rPr lang="en-US" dirty="0" smtClean="0"/>
              <a:t>Some </a:t>
            </a:r>
            <a:r>
              <a:rPr lang="en-US" dirty="0"/>
              <a:t>are assured they are saved </a:t>
            </a:r>
            <a:r>
              <a:rPr lang="en-US" dirty="0" smtClean="0"/>
              <a:t>because of their </a:t>
            </a:r>
            <a:r>
              <a:rPr lang="en-US" dirty="0" smtClean="0"/>
              <a:t>GOOD </a:t>
            </a:r>
            <a:r>
              <a:rPr lang="en-US" dirty="0" smtClean="0"/>
              <a:t>WORKS.</a:t>
            </a:r>
          </a:p>
          <a:p>
            <a:pPr marL="57150" indent="0">
              <a:spcBef>
                <a:spcPts val="0"/>
              </a:spcBef>
              <a:buNone/>
            </a:pPr>
            <a:endParaRPr lang="en-US" dirty="0" smtClean="0"/>
          </a:p>
          <a:p>
            <a:pPr marL="57150" indent="0">
              <a:spcBef>
                <a:spcPts val="0"/>
              </a:spcBef>
              <a:buNone/>
            </a:pPr>
            <a:r>
              <a:rPr lang="en-US" dirty="0" smtClean="0"/>
              <a:t>But, we </a:t>
            </a:r>
            <a:r>
              <a:rPr lang="en-US" dirty="0"/>
              <a:t>cannot </a:t>
            </a:r>
            <a:r>
              <a:rPr lang="en-US" dirty="0" smtClean="0"/>
              <a:t>MERIT salvation </a:t>
            </a:r>
            <a:r>
              <a:rPr lang="en-US" dirty="0"/>
              <a:t>by </a:t>
            </a:r>
            <a:r>
              <a:rPr lang="en-US" dirty="0" smtClean="0"/>
              <a:t>our works, </a:t>
            </a:r>
            <a:r>
              <a:rPr lang="en-US" dirty="0" smtClean="0"/>
              <a:t>1 John 1.8; Eph. 2.8-9; Luke 17.10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4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 Neue"/>
                <a:cs typeface="Helvetica Neue"/>
              </a:rPr>
              <a:t>FALSE Views Of Assurance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 smtClean="0"/>
              <a:t>Being saved does not mean we are FINE the way we are.</a:t>
            </a:r>
          </a:p>
          <a:p>
            <a:pPr marL="5715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Paul, Phil. 3.2-16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Peter, 2 Peter 1.1-2, 5, 9-10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8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 Neue"/>
                <a:cs typeface="Helvetica Neue"/>
              </a:rPr>
              <a:t>TRUE View Of Assurance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" indent="0">
              <a:buNone/>
            </a:pPr>
            <a:r>
              <a:rPr lang="en-US" dirty="0" smtClean="0"/>
              <a:t>God gives us an assurance of SALVATION, 1 John 5.13; 2 Tim. 4.6-8; 1 Peter 1.3-9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 smtClean="0"/>
              <a:t>God also gives us a WARNING of apostasy, 1 Cor. 10.12; Ezek. 18.21-26; 1 Cor. 9.26-27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/>
              <a:t>Assurance of salvation is CONDITIONAL, Rom. 11.19-22; 1 Cor. 15.1-2; 2 Peter 1.10-</a:t>
            </a:r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6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611</Words>
  <Application>Microsoft Macintosh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Blessed Assurance</vt:lpstr>
      <vt:lpstr>Blessed Assurance</vt:lpstr>
      <vt:lpstr>FALSE Views Of Assurance</vt:lpstr>
      <vt:lpstr>FALSE Views Of Assurance</vt:lpstr>
      <vt:lpstr>FALSE Views Of Assurance</vt:lpstr>
      <vt:lpstr>FALSE Views Of Assurance</vt:lpstr>
      <vt:lpstr>TRUE View Of Assurance</vt:lpstr>
      <vt:lpstr>Assurance Rests On The PROMISES Of God</vt:lpstr>
      <vt:lpstr>Assurance Rests On The PROMISES Of God</vt:lpstr>
      <vt:lpstr>Assurance Rests On The PROMISES Of God</vt:lpstr>
      <vt:lpstr>PowerPoint Presentation</vt:lpstr>
      <vt:lpstr>If you have not obeyed the gospel, you have no hope and no assurance of salvation!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99</cp:revision>
  <dcterms:created xsi:type="dcterms:W3CDTF">2015-02-04T18:48:10Z</dcterms:created>
  <dcterms:modified xsi:type="dcterms:W3CDTF">2015-02-07T22:41:30Z</dcterms:modified>
</cp:coreProperties>
</file>