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7" r:id="rId4"/>
    <p:sldId id="260" r:id="rId5"/>
    <p:sldId id="261" r:id="rId6"/>
    <p:sldId id="262" r:id="rId7"/>
    <p:sldId id="264" r:id="rId8"/>
    <p:sldId id="275" r:id="rId9"/>
    <p:sldId id="266" r:id="rId10"/>
    <p:sldId id="263" r:id="rId11"/>
    <p:sldId id="268" r:id="rId12"/>
    <p:sldId id="271" r:id="rId13"/>
    <p:sldId id="273" r:id="rId14"/>
    <p:sldId id="277" r:id="rId15"/>
    <p:sldId id="259"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463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58" autoAdjust="0"/>
  </p:normalViewPr>
  <p:slideViewPr>
    <p:cSldViewPr snapToGrid="0" snapToObjects="1">
      <p:cViewPr varScale="1">
        <p:scale>
          <a:sx n="82" d="100"/>
          <a:sy n="82" d="100"/>
        </p:scale>
        <p:origin x="-1728" y="-112"/>
      </p:cViewPr>
      <p:guideLst>
        <p:guide orient="horz" pos="2160"/>
        <p:guide pos="2880"/>
      </p:guideLst>
    </p:cSldViewPr>
  </p:slideViewPr>
  <p:outlineViewPr>
    <p:cViewPr>
      <p:scale>
        <a:sx n="33" d="100"/>
        <a:sy n="33" d="100"/>
      </p:scale>
      <p:origin x="0" y="84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138540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34568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6824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53582-3E5D-2F4B-91E5-CE5738464CA6}"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42152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53582-3E5D-2F4B-91E5-CE5738464CA6}" type="datetimeFigureOut">
              <a:rPr lang="en-US" smtClean="0"/>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20446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53582-3E5D-2F4B-91E5-CE5738464CA6}"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13789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53582-3E5D-2F4B-91E5-CE5738464CA6}" type="datetimeFigureOut">
              <a:rPr lang="en-US" smtClean="0"/>
              <a:t>9/2/14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36722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53582-3E5D-2F4B-91E5-CE5738464CA6}" type="datetimeFigureOut">
              <a:rPr lang="en-US" smtClean="0"/>
              <a:t>9/2/14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808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53582-3E5D-2F4B-91E5-CE5738464CA6}" type="datetimeFigureOut">
              <a:rPr lang="en-US" smtClean="0"/>
              <a:t>9/2/14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5275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53582-3E5D-2F4B-91E5-CE5738464CA6}"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63212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53582-3E5D-2F4B-91E5-CE5738464CA6}" type="datetimeFigureOut">
              <a:rPr lang="en-US" smtClean="0"/>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EACA2-5796-8E48-971B-C131DA884117}" type="slidenum">
              <a:rPr lang="en-US" smtClean="0"/>
              <a:t>‹#›</a:t>
            </a:fld>
            <a:endParaRPr lang="en-US"/>
          </a:p>
        </p:txBody>
      </p:sp>
    </p:spTree>
    <p:extLst>
      <p:ext uri="{BB962C8B-B14F-4D97-AF65-F5344CB8AC3E}">
        <p14:creationId xmlns:p14="http://schemas.microsoft.com/office/powerpoint/2010/main" val="22017277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53582-3E5D-2F4B-91E5-CE5738464CA6}" type="datetimeFigureOut">
              <a:rPr lang="en-US" smtClean="0"/>
              <a:t>9/2/14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ACA2-5796-8E48-971B-C131DA884117}" type="slidenum">
              <a:rPr lang="en-US" smtClean="0"/>
              <a:t>‹#›</a:t>
            </a:fld>
            <a:endParaRPr lang="en-US"/>
          </a:p>
        </p:txBody>
      </p:sp>
    </p:spTree>
    <p:extLst>
      <p:ext uri="{BB962C8B-B14F-4D97-AF65-F5344CB8AC3E}">
        <p14:creationId xmlns:p14="http://schemas.microsoft.com/office/powerpoint/2010/main" val="230063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3285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910" y="743499"/>
            <a:ext cx="8230181" cy="3825919"/>
          </a:xfrm>
        </p:spPr>
        <p:txBody>
          <a:bodyPr>
            <a:noAutofit/>
          </a:bodyPr>
          <a:lstStyle/>
          <a:p>
            <a:pPr marL="0" indent="0" algn="ctr">
              <a:buClr>
                <a:schemeClr val="tx1"/>
              </a:buClr>
              <a:buNone/>
            </a:pPr>
            <a:r>
              <a:rPr lang="en-US" sz="54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“If SUCH is the case of a man with his wife, it is BETTER not to marry.”</a:t>
            </a:r>
          </a:p>
          <a:p>
            <a:pPr marL="0" indent="0" algn="ctr">
              <a:spcBef>
                <a:spcPts val="0"/>
              </a:spcBef>
              <a:buClr>
                <a:schemeClr val="tx1"/>
              </a:buClr>
              <a:buNone/>
            </a:pPr>
            <a:endParaRPr lang="en-US" sz="2400" b="1" dirty="0">
              <a:ln>
                <a:solidFill>
                  <a:srgbClr val="C0504D"/>
                </a:solidFill>
              </a:ln>
              <a:solidFill>
                <a:srgbClr val="C0504D"/>
              </a:solidFill>
              <a:effectLst>
                <a:outerShdw blurRad="50800" dist="38100" algn="l" rotWithShape="0">
                  <a:prstClr val="black">
                    <a:alpha val="40000"/>
                  </a:prstClr>
                </a:outerShdw>
              </a:effectLst>
              <a:latin typeface="Corbel"/>
              <a:cs typeface="Corbel"/>
            </a:endParaRPr>
          </a:p>
          <a:p>
            <a:pPr marL="0" indent="0" algn="ctr">
              <a:buClr>
                <a:schemeClr val="tx1"/>
              </a:buClr>
              <a:buNone/>
            </a:pPr>
            <a:r>
              <a:rPr lang="en-US" sz="24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The disciples FULLY understood the teachings of CHRIST!</a:t>
            </a:r>
          </a:p>
          <a:p>
            <a:pPr marL="0" indent="0" algn="ctr">
              <a:buClr>
                <a:schemeClr val="tx1"/>
              </a:buClr>
              <a:buNone/>
            </a:pPr>
            <a:endParaRPr lang="en-US" sz="54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253560664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1583"/>
            <a:ext cx="8229600" cy="3687449"/>
          </a:xfrm>
        </p:spPr>
        <p:txBody>
          <a:bodyPr>
            <a:normAutofit fontScale="92500" lnSpcReduction="10000"/>
          </a:bodyPr>
          <a:lstStyle/>
          <a:p>
            <a:pPr marL="0" indent="0">
              <a:spcBef>
                <a:spcPts val="0"/>
              </a:spcBef>
              <a:buNone/>
            </a:pPr>
            <a:r>
              <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“Not everyone can receive this saying, but only those to whom it is given.”</a:t>
            </a:r>
          </a:p>
          <a:p>
            <a:pPr marL="0" indent="0">
              <a:spcBef>
                <a:spcPts val="0"/>
              </a:spcBef>
              <a:buNone/>
            </a:pPr>
            <a:endPar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1" indent="0">
              <a:spcBef>
                <a:spcPts val="0"/>
              </a:spcBef>
              <a:buNone/>
            </a:pPr>
            <a:r>
              <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Some are BORN eunuchs</a:t>
            </a:r>
          </a:p>
          <a:p>
            <a:pPr marL="400050" lvl="1" indent="0">
              <a:spcBef>
                <a:spcPts val="0"/>
              </a:spcBef>
              <a:buNone/>
            </a:pPr>
            <a:endPar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1" indent="0">
              <a:spcBef>
                <a:spcPts val="0"/>
              </a:spcBef>
              <a:buNone/>
            </a:pPr>
            <a:r>
              <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Some are MADE eunuchs by men</a:t>
            </a:r>
          </a:p>
          <a:p>
            <a:pPr marL="400050" lvl="1" indent="0">
              <a:spcBef>
                <a:spcPts val="0"/>
              </a:spcBef>
              <a:buNone/>
            </a:pPr>
            <a:endPar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1" indent="0">
              <a:spcBef>
                <a:spcPts val="0"/>
              </a:spcBef>
              <a:buNone/>
            </a:pPr>
            <a:r>
              <a:rPr lang="en-US"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Some are WILLING to BECOME eunuchs “for the sake of the kingdom of heaven”!</a:t>
            </a:r>
          </a:p>
        </p:txBody>
      </p:sp>
    </p:spTree>
    <p:extLst>
      <p:ext uri="{BB962C8B-B14F-4D97-AF65-F5344CB8AC3E}">
        <p14:creationId xmlns:p14="http://schemas.microsoft.com/office/powerpoint/2010/main" val="2169889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3850"/>
            <a:ext cx="8686800" cy="2286019"/>
          </a:xfrm>
        </p:spPr>
        <p:txBody>
          <a:bodyPr>
            <a:noAutofit/>
          </a:bodyPr>
          <a:lstStyle/>
          <a:p>
            <a:pPr marL="0" indent="0">
              <a:lnSpc>
                <a:spcPct val="120000"/>
              </a:lnSpc>
              <a:spcBef>
                <a:spcPts val="0"/>
              </a:spcBef>
              <a:buNone/>
            </a:pPr>
            <a:r>
              <a:rPr lang="en-US" sz="40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The LITTLE children, vv13-15</a:t>
            </a:r>
          </a:p>
          <a:p>
            <a:pPr marL="400050" lvl="2" indent="0">
              <a:spcBef>
                <a:spcPts val="0"/>
              </a:spcBef>
              <a:buNone/>
            </a:pPr>
            <a:endParaRPr lang="en-US" sz="32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2" indent="0">
              <a:spcBef>
                <a:spcPts val="0"/>
              </a:spcBef>
              <a:buNone/>
            </a:pPr>
            <a:r>
              <a:rPr lang="en-US" sz="32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A child is HUMBLE and has a TRUSTING faith!</a:t>
            </a:r>
          </a:p>
        </p:txBody>
      </p:sp>
    </p:spTree>
    <p:extLst>
      <p:ext uri="{BB962C8B-B14F-4D97-AF65-F5344CB8AC3E}">
        <p14:creationId xmlns:p14="http://schemas.microsoft.com/office/powerpoint/2010/main" val="1248775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611"/>
            <a:ext cx="8229600" cy="3773016"/>
          </a:xfrm>
        </p:spPr>
        <p:txBody>
          <a:bodyPr>
            <a:normAutofit/>
          </a:bodyPr>
          <a:lstStyle/>
          <a:p>
            <a:pPr marL="0" indent="0">
              <a:lnSpc>
                <a:spcPct val="120000"/>
              </a:lnSpc>
              <a:spcBef>
                <a:spcPts val="0"/>
              </a:spcBef>
              <a:buNone/>
            </a:pPr>
            <a:r>
              <a:rPr lang="en-US" sz="28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The RICH young ruler</a:t>
            </a:r>
          </a:p>
          <a:p>
            <a:pPr marL="0" indent="0" algn="ctr">
              <a:lnSpc>
                <a:spcPct val="120000"/>
              </a:lnSpc>
              <a:spcBef>
                <a:spcPts val="0"/>
              </a:spcBef>
              <a:buNone/>
            </a:pPr>
            <a:endParaRPr lang="en-US" sz="28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1" indent="0">
              <a:lnSpc>
                <a:spcPct val="120000"/>
              </a:lnSpc>
              <a:spcBef>
                <a:spcPts val="0"/>
              </a:spcBef>
              <a:buNone/>
            </a:pPr>
            <a:r>
              <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Why did he GO away? /  Why did he LEAVE Jesus?</a:t>
            </a:r>
          </a:p>
          <a:p>
            <a:pPr marL="400050" lvl="1" indent="0">
              <a:lnSpc>
                <a:spcPct val="120000"/>
              </a:lnSpc>
              <a:spcBef>
                <a:spcPts val="0"/>
              </a:spcBef>
              <a:buNone/>
            </a:pPr>
            <a:endPar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1" indent="0">
              <a:lnSpc>
                <a:spcPct val="120000"/>
              </a:lnSpc>
              <a:spcBef>
                <a:spcPts val="0"/>
              </a:spcBef>
              <a:buNone/>
            </a:pPr>
            <a:r>
              <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He </a:t>
            </a:r>
            <a:r>
              <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was</a:t>
            </a:r>
            <a:r>
              <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 not WILLING to give up something very PRECIOUS to him to SERVE the lord!</a:t>
            </a:r>
          </a:p>
          <a:p>
            <a:pPr marL="400050" lvl="1" indent="0">
              <a:lnSpc>
                <a:spcPct val="120000"/>
              </a:lnSpc>
              <a:spcBef>
                <a:spcPts val="0"/>
              </a:spcBef>
              <a:buNone/>
            </a:pPr>
            <a:endParaRPr lang="en-US" sz="2400" b="1" dirty="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400050" lvl="1" indent="0">
              <a:lnSpc>
                <a:spcPct val="120000"/>
              </a:lnSpc>
              <a:spcBef>
                <a:spcPts val="0"/>
              </a:spcBef>
              <a:buNone/>
            </a:pPr>
            <a:r>
              <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He didn’t have a heart of a CHILD!</a:t>
            </a:r>
          </a:p>
        </p:txBody>
      </p:sp>
    </p:spTree>
    <p:extLst>
      <p:ext uri="{BB962C8B-B14F-4D97-AF65-F5344CB8AC3E}">
        <p14:creationId xmlns:p14="http://schemas.microsoft.com/office/powerpoint/2010/main" val="1357312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611"/>
            <a:ext cx="8229600" cy="3773016"/>
          </a:xfrm>
        </p:spPr>
        <p:txBody>
          <a:bodyPr>
            <a:normAutofit fontScale="92500" lnSpcReduction="10000"/>
          </a:bodyPr>
          <a:lstStyle/>
          <a:p>
            <a:pPr marL="0" indent="0">
              <a:lnSpc>
                <a:spcPct val="120000"/>
              </a:lnSpc>
              <a:spcBef>
                <a:spcPts val="0"/>
              </a:spcBef>
              <a:buNone/>
            </a:pPr>
            <a:r>
              <a:rPr lang="en-US" sz="28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There are some who will have to make themselves eunuchs for the sake of the kingdom of heaven because they are in an unlawful marriage or they are divorced for any reason other than sexual immortality, Matt. 19.9</a:t>
            </a:r>
          </a:p>
          <a:p>
            <a:pPr marL="0" indent="0">
              <a:lnSpc>
                <a:spcPct val="120000"/>
              </a:lnSpc>
              <a:spcBef>
                <a:spcPts val="0"/>
              </a:spcBef>
              <a:buNone/>
            </a:pPr>
            <a:endParaRPr lang="en-US" sz="2800" b="1" dirty="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0" indent="0" algn="ctr">
              <a:lnSpc>
                <a:spcPct val="120000"/>
              </a:lnSpc>
              <a:spcBef>
                <a:spcPts val="0"/>
              </a:spcBef>
              <a:buNone/>
            </a:pPr>
            <a:r>
              <a:rPr lang="en-US" sz="40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It will TAKE the HEART of a CHILD to ACCEPT this TEACHING</a:t>
            </a:r>
            <a:r>
              <a:rPr lang="en-US" sz="4000" b="1" dirty="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a:t>
            </a:r>
            <a:endParaRPr lang="en-US" sz="24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756656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1329627"/>
            <a:ext cx="9144000" cy="2123658"/>
          </a:xfrm>
          <a:prstGeom prst="rect">
            <a:avLst/>
          </a:prstGeom>
          <a:noFill/>
        </p:spPr>
        <p:txBody>
          <a:bodyPr wrap="square" lIns="91440" tIns="45720" rIns="91440" bIns="45720">
            <a:spAutoFit/>
          </a:bodyPr>
          <a:lstStyle/>
          <a:p>
            <a:pPr algn="ctr"/>
            <a:r>
              <a:rPr lang="en-US" sz="6600" b="1" dirty="0" smtClean="0">
                <a:ln w="18415" cmpd="sng">
                  <a:solidFill>
                    <a:schemeClr val="accent2"/>
                  </a:solidFill>
                  <a:prstDash val="solid"/>
                </a:ln>
                <a:solidFill>
                  <a:schemeClr val="accent2"/>
                </a:solidFill>
                <a:effectLst>
                  <a:glow rad="101600">
                    <a:schemeClr val="tx1">
                      <a:alpha val="75000"/>
                    </a:schemeClr>
                  </a:glow>
                  <a:outerShdw blurRad="50800" dist="38100" algn="l" rotWithShape="0">
                    <a:prstClr val="black">
                      <a:alpha val="40000"/>
                    </a:prstClr>
                  </a:outerShdw>
                </a:effectLst>
                <a:latin typeface="Corbel"/>
                <a:cs typeface="Corbel"/>
              </a:rPr>
              <a:t>Do You Have Questions About Your Marriage?</a:t>
            </a:r>
            <a:endParaRPr lang="en-US" sz="6600" b="1" dirty="0">
              <a:ln w="18415" cmpd="sng">
                <a:solidFill>
                  <a:schemeClr val="accent2"/>
                </a:solidFill>
                <a:prstDash val="solid"/>
              </a:ln>
              <a:solidFill>
                <a:schemeClr val="accent2"/>
              </a:solidFill>
              <a:effectLst>
                <a:glow rad="101600">
                  <a:schemeClr val="tx1">
                    <a:alpha val="75000"/>
                  </a:schemeClr>
                </a:glow>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23181819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325281"/>
            <a:ext cx="9144000" cy="1143000"/>
          </a:xfrm>
        </p:spPr>
        <p:txBody>
          <a:bodyPr>
            <a:noAutofit/>
          </a:bodyPr>
          <a:lstStyle/>
          <a:p>
            <a:r>
              <a:rPr lang="en-US" sz="40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God’s Plan For Your Salvation </a:t>
            </a:r>
            <a:endParaRPr lang="en-US" sz="40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endParaRPr>
          </a:p>
        </p:txBody>
      </p:sp>
      <p:sp>
        <p:nvSpPr>
          <p:cNvPr id="5" name="Content Placeholder 2"/>
          <p:cNvSpPr>
            <a:spLocks noGrp="1"/>
          </p:cNvSpPr>
          <p:nvPr>
            <p:ph idx="1"/>
          </p:nvPr>
        </p:nvSpPr>
        <p:spPr>
          <a:xfrm>
            <a:off x="3020249" y="1747092"/>
            <a:ext cx="6123751" cy="4231875"/>
          </a:xfrm>
        </p:spPr>
        <p:txBody>
          <a:bodyPr>
            <a:noAutofit/>
          </a:bodyPr>
          <a:lstStyle/>
          <a:p>
            <a:pPr marL="0" indent="0" algn="ctr">
              <a:spcAft>
                <a:spcPts val="1200"/>
              </a:spcAft>
              <a:buNone/>
            </a:pPr>
            <a:r>
              <a:rPr lang="en-US" sz="24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Hear The Gospel, Rom. 10.17</a:t>
            </a:r>
          </a:p>
          <a:p>
            <a:pPr marL="0" indent="0" algn="ctr">
              <a:spcAft>
                <a:spcPts val="1200"/>
              </a:spcAft>
              <a:buNone/>
            </a:pPr>
            <a:r>
              <a:rPr lang="en-US" sz="24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Believe </a:t>
            </a:r>
            <a:r>
              <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That Jesus Is The Christ, </a:t>
            </a:r>
            <a:r>
              <a:rPr lang="en-US" sz="24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John 3.16</a:t>
            </a:r>
            <a:endPar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endParaRPr>
          </a:p>
          <a:p>
            <a:pPr marL="0" indent="0" algn="ctr">
              <a:spcAft>
                <a:spcPts val="1200"/>
              </a:spcAft>
              <a:buNone/>
            </a:pPr>
            <a:r>
              <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Repent Of Sins, </a:t>
            </a:r>
            <a:r>
              <a:rPr lang="en-US" sz="24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Acts 2.38</a:t>
            </a:r>
            <a:endPar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endParaRPr>
          </a:p>
          <a:p>
            <a:pPr marL="0" indent="0" algn="ctr">
              <a:spcAft>
                <a:spcPts val="1200"/>
              </a:spcAft>
              <a:buNone/>
            </a:pPr>
            <a:r>
              <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Confess Faith In Christ, Rom. 10.9-10</a:t>
            </a:r>
          </a:p>
          <a:p>
            <a:pPr marL="0" indent="0" algn="ctr">
              <a:spcAft>
                <a:spcPts val="1200"/>
              </a:spcAft>
              <a:buNone/>
            </a:pPr>
            <a:r>
              <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Be Fully Immersed In Jesus’ Name, </a:t>
            </a:r>
            <a:r>
              <a:rPr lang="en-US" sz="24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Acts 22.16</a:t>
            </a:r>
            <a:endPar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endParaRPr>
          </a:p>
          <a:p>
            <a:pPr marL="0" indent="0" algn="ctr">
              <a:spcAft>
                <a:spcPts val="1200"/>
              </a:spcAft>
              <a:buNone/>
            </a:pPr>
            <a:r>
              <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Be Faithful In All Things, Revelation 2.10</a:t>
            </a:r>
          </a:p>
          <a:p>
            <a:pPr marL="0" indent="0" algn="ctr">
              <a:spcAft>
                <a:spcPts val="1200"/>
              </a:spcAft>
              <a:buNone/>
            </a:pPr>
            <a:r>
              <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Repent, Confess, Pray, 1 John </a:t>
            </a:r>
            <a:r>
              <a:rPr lang="en-US" sz="2400" dirty="0" smtClean="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rPr>
              <a:t>1.9</a:t>
            </a:r>
            <a:endParaRPr lang="en-US" sz="2400" dirty="0">
              <a:ln w="18415" cmpd="sng">
                <a:solidFill>
                  <a:srgbClr val="C0504D"/>
                </a:solidFill>
                <a:prstDash val="solid"/>
              </a:ln>
              <a:solidFill>
                <a:srgbClr val="C0504D"/>
              </a:solidFill>
              <a:effectLst>
                <a:outerShdw blurRad="63500" dir="3600000" algn="tl" rotWithShape="0">
                  <a:srgbClr val="000000">
                    <a:alpha val="70000"/>
                  </a:srgbClr>
                </a:outerShdw>
              </a:effectLst>
              <a:latin typeface="Corbel"/>
              <a:cs typeface="Corbel"/>
            </a:endParaRPr>
          </a:p>
        </p:txBody>
      </p:sp>
    </p:spTree>
    <p:extLst>
      <p:ext uri="{BB962C8B-B14F-4D97-AF65-F5344CB8AC3E}">
        <p14:creationId xmlns:p14="http://schemas.microsoft.com/office/powerpoint/2010/main" val="1190303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1285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1537" y="0"/>
            <a:ext cx="7480927" cy="4241138"/>
          </a:xfrm>
        </p:spPr>
        <p:txBody>
          <a:bodyPr>
            <a:noAutofit/>
          </a:bodyPr>
          <a:lstStyle/>
          <a:p>
            <a:pPr marL="0" indent="0">
              <a:spcBef>
                <a:spcPts val="0"/>
              </a:spcBef>
              <a:buClr>
                <a:schemeClr val="tx1"/>
              </a:buClr>
              <a:buNone/>
            </a:pPr>
            <a:endParaRPr lang="en-US" sz="6000" b="1" dirty="0">
              <a:ln>
                <a:solidFill>
                  <a:schemeClr val="accent2"/>
                </a:solidFill>
              </a:ln>
              <a:solidFill>
                <a:schemeClr val="accent2"/>
              </a:solidFill>
              <a:effectLst>
                <a:outerShdw blurRad="38100" dist="38100" dir="2700000" algn="tl">
                  <a:srgbClr val="000000">
                    <a:alpha val="43137"/>
                  </a:srgbClr>
                </a:outerShdw>
              </a:effectLst>
              <a:latin typeface="Corbel"/>
              <a:cs typeface="Corbel"/>
            </a:endParaRPr>
          </a:p>
          <a:p>
            <a:pPr marL="0" indent="0" algn="ctr">
              <a:spcBef>
                <a:spcPts val="0"/>
              </a:spcBef>
              <a:buClr>
                <a:schemeClr val="tx1"/>
              </a:buClr>
              <a:buNone/>
            </a:pPr>
            <a:r>
              <a:rPr lang="en-US" sz="6000" b="1" dirty="0" smtClean="0">
                <a:ln>
                  <a:solidFill>
                    <a:schemeClr val="accent2"/>
                  </a:solidFill>
                </a:ln>
                <a:solidFill>
                  <a:schemeClr val="accent2"/>
                </a:solidFill>
                <a:effectLst>
                  <a:outerShdw blurRad="38100" dist="38100" dir="2700000" algn="tl">
                    <a:srgbClr val="000000">
                      <a:alpha val="43137"/>
                    </a:srgbClr>
                  </a:outerShdw>
                </a:effectLst>
                <a:latin typeface="Corbel"/>
                <a:cs typeface="Corbel"/>
              </a:rPr>
              <a:t>“Is it LAWFUL to divorce one's wife for any CAUSE?”</a:t>
            </a:r>
          </a:p>
        </p:txBody>
      </p:sp>
    </p:spTree>
    <p:extLst>
      <p:ext uri="{BB962C8B-B14F-4D97-AF65-F5344CB8AC3E}">
        <p14:creationId xmlns:p14="http://schemas.microsoft.com/office/powerpoint/2010/main" val="3880484801"/>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1585"/>
            <a:ext cx="8229600" cy="1841002"/>
          </a:xfrm>
        </p:spPr>
        <p:txBody>
          <a:bodyPr>
            <a:normAutofit/>
          </a:bodyPr>
          <a:lstStyle/>
          <a:p>
            <a:pPr marL="57150" indent="0">
              <a:spcBef>
                <a:spcPts val="0"/>
              </a:spcBef>
              <a:buNone/>
            </a:pPr>
            <a:r>
              <a:rPr lang="en-US" b="1" dirty="0" smtClean="0">
                <a:ln>
                  <a:solidFill>
                    <a:srgbClr val="C0504D"/>
                  </a:solidFill>
                </a:ln>
                <a:solidFill>
                  <a:srgbClr val="C0504D"/>
                </a:solidFill>
                <a:effectLst>
                  <a:outerShdw blurRad="38100" dist="38100" dir="2700000" algn="tl">
                    <a:srgbClr val="000000">
                      <a:alpha val="43137"/>
                    </a:srgbClr>
                  </a:outerShdw>
                </a:effectLst>
                <a:latin typeface="Corbel"/>
                <a:cs typeface="Corbel"/>
              </a:rPr>
              <a:t>Jesus’ ANSWER was clear, Matt. 19.4-6</a:t>
            </a:r>
          </a:p>
          <a:p>
            <a:pPr marL="457200" lvl="1" indent="0">
              <a:spcBef>
                <a:spcPts val="0"/>
              </a:spcBef>
              <a:buNone/>
            </a:pPr>
            <a:endParaRPr lang="en-US" b="1" dirty="0" smtClean="0">
              <a:ln>
                <a:solidFill>
                  <a:srgbClr val="C0504D"/>
                </a:solidFill>
              </a:ln>
              <a:solidFill>
                <a:srgbClr val="C0504D"/>
              </a:solidFill>
              <a:effectLst>
                <a:outerShdw blurRad="38100" dist="38100" dir="2700000" algn="tl">
                  <a:srgbClr val="000000">
                    <a:alpha val="43137"/>
                  </a:srgbClr>
                </a:outerShdw>
              </a:effectLst>
              <a:latin typeface="Corbel"/>
              <a:cs typeface="Corbel"/>
            </a:endParaRPr>
          </a:p>
          <a:p>
            <a:pPr marL="457200" lvl="1" indent="0">
              <a:spcBef>
                <a:spcPts val="0"/>
              </a:spcBef>
              <a:buNone/>
            </a:pPr>
            <a:r>
              <a:rPr lang="en-US" b="1" dirty="0" smtClean="0">
                <a:ln>
                  <a:solidFill>
                    <a:srgbClr val="C0504D"/>
                  </a:solidFill>
                </a:ln>
                <a:solidFill>
                  <a:srgbClr val="C0504D"/>
                </a:solidFill>
                <a:effectLst>
                  <a:outerShdw blurRad="38100" dist="38100" dir="2700000" algn="tl">
                    <a:srgbClr val="000000">
                      <a:alpha val="43137"/>
                    </a:srgbClr>
                  </a:outerShdw>
                </a:effectLst>
                <a:latin typeface="Corbel"/>
                <a:cs typeface="Corbel"/>
              </a:rPr>
              <a:t>He appealed to SCRIPTURE </a:t>
            </a:r>
            <a:r>
              <a:rPr lang="en-US" b="1" dirty="0" smtClean="0">
                <a:ln>
                  <a:solidFill>
                    <a:srgbClr val="C0504D"/>
                  </a:solidFill>
                </a:ln>
                <a:solidFill>
                  <a:srgbClr val="C0504D"/>
                </a:solidFill>
                <a:effectLst>
                  <a:outerShdw blurRad="38100" dist="38100" dir="2700000" algn="tl">
                    <a:srgbClr val="000000">
                      <a:alpha val="43137"/>
                    </a:srgbClr>
                  </a:outerShdw>
                </a:effectLst>
                <a:latin typeface="Wingdings"/>
                <a:ea typeface="Wingdings"/>
                <a:cs typeface="Wingdings"/>
                <a:sym typeface="Wingdings"/>
              </a:rPr>
              <a:t></a:t>
            </a:r>
            <a:r>
              <a:rPr lang="en-US" b="1" dirty="0" smtClean="0">
                <a:ln>
                  <a:solidFill>
                    <a:srgbClr val="C0504D"/>
                  </a:solidFill>
                </a:ln>
                <a:solidFill>
                  <a:srgbClr val="C0504D"/>
                </a:solidFill>
                <a:effectLst>
                  <a:outerShdw blurRad="38100" dist="38100" dir="2700000" algn="tl">
                    <a:srgbClr val="000000">
                      <a:alpha val="43137"/>
                    </a:srgbClr>
                  </a:outerShdw>
                </a:effectLst>
                <a:latin typeface="Corbel"/>
                <a:cs typeface="Corbel"/>
              </a:rPr>
              <a:t> AUTHORITY </a:t>
            </a:r>
            <a:r>
              <a:rPr lang="en-US" b="0" i="0" dirty="0" smtClean="0">
                <a:ln>
                  <a:solidFill>
                    <a:srgbClr val="C0504D"/>
                  </a:solidFill>
                </a:ln>
                <a:solidFill>
                  <a:srgbClr val="C0504D"/>
                </a:solidFill>
                <a:effectLst>
                  <a:outerShdw blurRad="50800" dist="38100" algn="l" rotWithShape="0">
                    <a:prstClr val="black">
                      <a:alpha val="40000"/>
                    </a:prstClr>
                  </a:outerShdw>
                </a:effectLst>
                <a:latin typeface="Wingdings"/>
                <a:ea typeface="Wingdings"/>
                <a:cs typeface="Wingdings"/>
              </a:rPr>
              <a:t></a:t>
            </a:r>
            <a:r>
              <a:rPr lang="en-US" b="1" dirty="0" smtClean="0">
                <a:ln>
                  <a:solidFill>
                    <a:srgbClr val="C0504D"/>
                  </a:solidFill>
                </a:ln>
                <a:solidFill>
                  <a:srgbClr val="C0504D"/>
                </a:solidFill>
                <a:effectLst>
                  <a:outerShdw blurRad="38100" dist="38100" dir="2700000" algn="tl">
                    <a:srgbClr val="000000">
                      <a:alpha val="43137"/>
                    </a:srgbClr>
                  </a:outerShdw>
                </a:effectLst>
                <a:latin typeface="Corbel"/>
                <a:cs typeface="Corbel"/>
              </a:rPr>
              <a:t> GOD</a:t>
            </a:r>
          </a:p>
        </p:txBody>
      </p:sp>
    </p:spTree>
    <p:extLst>
      <p:ext uri="{BB962C8B-B14F-4D97-AF65-F5344CB8AC3E}">
        <p14:creationId xmlns:p14="http://schemas.microsoft.com/office/powerpoint/2010/main" val="76761004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168" y="620053"/>
            <a:ext cx="8287664" cy="3298803"/>
          </a:xfrm>
        </p:spPr>
        <p:txBody>
          <a:bodyPr>
            <a:normAutofit fontScale="77500" lnSpcReduction="20000"/>
          </a:bodyPr>
          <a:lstStyle/>
          <a:p>
            <a:pPr marL="0" indent="0" algn="ctr">
              <a:spcBef>
                <a:spcPts val="0"/>
              </a:spcBef>
              <a:buNone/>
            </a:pPr>
            <a:r>
              <a:rPr lang="en-US" sz="57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He answered the question! “NO!”</a:t>
            </a:r>
          </a:p>
          <a:p>
            <a:pPr marL="0" indent="0" algn="ctr">
              <a:spcBef>
                <a:spcPts val="0"/>
              </a:spcBef>
              <a:buNone/>
            </a:pPr>
            <a:endParaRPr lang="en-US" sz="66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endParaRPr>
          </a:p>
          <a:p>
            <a:pPr marL="0" indent="0" algn="ctr">
              <a:spcBef>
                <a:spcPts val="0"/>
              </a:spcBef>
              <a:buNone/>
            </a:pPr>
            <a:r>
              <a:rPr lang="en-US" sz="7700" b="1" dirty="0" smtClean="0">
                <a:ln w="18415" cmpd="sng">
                  <a:solidFill>
                    <a:srgbClr val="C0504D"/>
                  </a:solidFill>
                  <a:prstDash val="solid"/>
                </a:ln>
                <a:solidFill>
                  <a:srgbClr val="C0504D"/>
                </a:solidFill>
                <a:effectLst>
                  <a:outerShdw blurRad="50800" dist="38100" algn="l" rotWithShape="0">
                    <a:prstClr val="black">
                      <a:alpha val="40000"/>
                    </a:prstClr>
                  </a:outerShdw>
                </a:effectLst>
                <a:latin typeface="Corbel"/>
                <a:cs typeface="Corbel"/>
              </a:rPr>
              <a:t>Jesus was FINISHED with His ANSWER!</a:t>
            </a:r>
          </a:p>
        </p:txBody>
      </p:sp>
    </p:spTree>
    <p:extLst>
      <p:ext uri="{BB962C8B-B14F-4D97-AF65-F5344CB8AC3E}">
        <p14:creationId xmlns:p14="http://schemas.microsoft.com/office/powerpoint/2010/main" val="1525183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19589"/>
            <a:ext cx="9144000" cy="3624555"/>
          </a:xfrm>
        </p:spPr>
        <p:txBody>
          <a:bodyPr>
            <a:noAutofit/>
          </a:bodyPr>
          <a:lstStyle/>
          <a:p>
            <a:pPr marL="0" indent="0" algn="ctr">
              <a:buClr>
                <a:schemeClr val="tx1"/>
              </a:buClr>
              <a:buNone/>
            </a:pPr>
            <a:r>
              <a:rPr lang="en-US" sz="5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“WHY then did MOSES command one to give a certificate of divorce and to send her away?”</a:t>
            </a:r>
          </a:p>
        </p:txBody>
      </p:sp>
    </p:spTree>
    <p:extLst>
      <p:ext uri="{BB962C8B-B14F-4D97-AF65-F5344CB8AC3E}">
        <p14:creationId xmlns:p14="http://schemas.microsoft.com/office/powerpoint/2010/main" val="4289245100"/>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4743"/>
            <a:ext cx="8686800" cy="4525963"/>
          </a:xfrm>
        </p:spPr>
        <p:txBody>
          <a:bodyPr>
            <a:normAutofit/>
          </a:bodyPr>
          <a:lstStyle/>
          <a:p>
            <a:pPr marL="0" indent="0">
              <a:spcBef>
                <a:spcPts val="0"/>
              </a:spcBef>
              <a:buClr>
                <a:schemeClr val="tx1"/>
              </a:buClr>
              <a:buNone/>
            </a:pPr>
            <a:r>
              <a:rPr lang="en-US" sz="28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Jesus’ answer was CLEAR, Matthew 19.8-9</a:t>
            </a:r>
          </a:p>
          <a:p>
            <a:pPr marL="400050" lvl="1" indent="0">
              <a:spcBef>
                <a:spcPts val="0"/>
              </a:spcBef>
              <a:buClr>
                <a:schemeClr val="tx1"/>
              </a:buClr>
              <a:buNone/>
            </a:pPr>
            <a:endParaRPr lang="en-US" sz="2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endParaRPr>
          </a:p>
          <a:p>
            <a:pPr marL="400050" lvl="1" indent="0">
              <a:spcBef>
                <a:spcPts val="0"/>
              </a:spcBef>
              <a:buClr>
                <a:schemeClr val="tx1"/>
              </a:buClr>
              <a:buNone/>
            </a:pPr>
            <a:r>
              <a:rPr lang="en-US" sz="2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ALLOWANCE under Law of Moses because of their HEARTS</a:t>
            </a:r>
          </a:p>
          <a:p>
            <a:pPr marL="400050" lvl="1" indent="0">
              <a:spcBef>
                <a:spcPts val="0"/>
              </a:spcBef>
              <a:buClr>
                <a:schemeClr val="tx1"/>
              </a:buClr>
              <a:buNone/>
            </a:pPr>
            <a:endParaRPr lang="en-US" sz="2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endParaRPr>
          </a:p>
          <a:p>
            <a:pPr marL="400050" lvl="1" indent="0">
              <a:spcBef>
                <a:spcPts val="0"/>
              </a:spcBef>
              <a:buClr>
                <a:schemeClr val="tx1"/>
              </a:buClr>
              <a:buNone/>
            </a:pPr>
            <a:r>
              <a:rPr lang="en-US" sz="2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He again APPEALS to authority</a:t>
            </a:r>
          </a:p>
          <a:p>
            <a:pPr marL="400050" lvl="1" indent="0">
              <a:spcBef>
                <a:spcPts val="0"/>
              </a:spcBef>
              <a:buClr>
                <a:schemeClr val="tx1"/>
              </a:buClr>
              <a:buNone/>
            </a:pPr>
            <a:endParaRPr lang="en-US" sz="2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endParaRPr>
          </a:p>
          <a:p>
            <a:pPr marL="400050" lvl="1" indent="0">
              <a:spcBef>
                <a:spcPts val="0"/>
              </a:spcBef>
              <a:buClr>
                <a:schemeClr val="tx1"/>
              </a:buClr>
              <a:buNone/>
            </a:pPr>
            <a:r>
              <a:rPr lang="en-US" sz="24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Jesus states His EXCEPTION</a:t>
            </a:r>
          </a:p>
        </p:txBody>
      </p:sp>
    </p:spTree>
    <p:extLst>
      <p:ext uri="{BB962C8B-B14F-4D97-AF65-F5344CB8AC3E}">
        <p14:creationId xmlns:p14="http://schemas.microsoft.com/office/powerpoint/2010/main" val="2429725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0" y="683205"/>
            <a:ext cx="4040188" cy="639762"/>
          </a:xfrm>
        </p:spPr>
        <p:txBody>
          <a:bodyPr vert="horz">
            <a:noAutofit/>
          </a:bodyPr>
          <a:lstStyle/>
          <a:p>
            <a:pPr algn="ctr"/>
            <a:r>
              <a:rPr lang="en-US" sz="3200" spc="300"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Moses’ Allowance</a:t>
            </a:r>
            <a:endParaRPr lang="en-US" sz="3200" spc="300" dirty="0">
              <a:latin typeface="Corbel"/>
              <a:cs typeface="Corbel"/>
            </a:endParaRPr>
          </a:p>
        </p:txBody>
      </p:sp>
      <p:sp>
        <p:nvSpPr>
          <p:cNvPr id="3" name="Content Placeholder 2"/>
          <p:cNvSpPr>
            <a:spLocks noGrp="1"/>
          </p:cNvSpPr>
          <p:nvPr>
            <p:ph sz="half" idx="2"/>
          </p:nvPr>
        </p:nvSpPr>
        <p:spPr>
          <a:xfrm>
            <a:off x="0" y="1322967"/>
            <a:ext cx="4040188" cy="711991"/>
          </a:xfrm>
        </p:spPr>
        <p:txBody>
          <a:bodyPr>
            <a:normAutofit/>
          </a:bodyPr>
          <a:lstStyle/>
          <a:p>
            <a:pPr marL="0" indent="0" algn="ctr">
              <a:spcBef>
                <a:spcPts val="0"/>
              </a:spcBef>
              <a:buClr>
                <a:schemeClr val="tx1"/>
              </a:buClr>
              <a:buNone/>
            </a:pPr>
            <a:r>
              <a:rPr lang="en-US" sz="3100" b="1"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“Hardness of heart”</a:t>
            </a:r>
          </a:p>
        </p:txBody>
      </p:sp>
      <p:sp>
        <p:nvSpPr>
          <p:cNvPr id="5" name="Text Placeholder 4"/>
          <p:cNvSpPr>
            <a:spLocks noGrp="1"/>
          </p:cNvSpPr>
          <p:nvPr>
            <p:ph type="body" sz="quarter" idx="3"/>
          </p:nvPr>
        </p:nvSpPr>
        <p:spPr>
          <a:xfrm>
            <a:off x="5289005" y="683205"/>
            <a:ext cx="3869875" cy="639762"/>
          </a:xfrm>
        </p:spPr>
        <p:txBody>
          <a:bodyPr>
            <a:noAutofit/>
          </a:bodyPr>
          <a:lstStyle/>
          <a:p>
            <a:pPr algn="ctr"/>
            <a:r>
              <a:rPr lang="en-US" sz="3200" spc="300" dirty="0" smtClean="0">
                <a:ln>
                  <a:solidFill>
                    <a:schemeClr val="accent2"/>
                  </a:solidFill>
                </a:ln>
                <a:solidFill>
                  <a:schemeClr val="accent2"/>
                </a:solidFill>
                <a:effectLst>
                  <a:outerShdw blurRad="50800" dist="38100" algn="l" rotWithShape="0">
                    <a:prstClr val="black">
                      <a:alpha val="40000"/>
                    </a:prstClr>
                  </a:outerShdw>
                </a:effectLst>
                <a:latin typeface="Corbel"/>
                <a:cs typeface="Corbel"/>
              </a:rPr>
              <a:t>Jesus’ Allowance</a:t>
            </a:r>
            <a:endParaRPr lang="en-US" sz="3200" spc="300" dirty="0">
              <a:latin typeface="Corbel"/>
              <a:cs typeface="Corbel"/>
            </a:endParaRPr>
          </a:p>
        </p:txBody>
      </p:sp>
      <p:sp>
        <p:nvSpPr>
          <p:cNvPr id="6" name="Content Placeholder 5"/>
          <p:cNvSpPr>
            <a:spLocks noGrp="1"/>
          </p:cNvSpPr>
          <p:nvPr>
            <p:ph sz="quarter" idx="4"/>
          </p:nvPr>
        </p:nvSpPr>
        <p:spPr>
          <a:xfrm>
            <a:off x="5289005" y="1322967"/>
            <a:ext cx="3869875" cy="711991"/>
          </a:xfrm>
        </p:spPr>
        <p:txBody>
          <a:bodyPr>
            <a:normAutofit/>
          </a:bodyPr>
          <a:lstStyle/>
          <a:p>
            <a:pPr marL="0" lvl="0" indent="0" algn="ctr">
              <a:spcBef>
                <a:spcPts val="0"/>
              </a:spcBef>
              <a:buClr>
                <a:prstClr val="black"/>
              </a:buClr>
              <a:buNone/>
            </a:pPr>
            <a:r>
              <a:rPr lang="en-US" sz="31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“Sexual immorality”</a:t>
            </a:r>
            <a:endParaRPr lang="en-US" sz="3100" b="1" dirty="0">
              <a:ln>
                <a:solidFill>
                  <a:srgbClr val="C0504D"/>
                </a:solidFill>
              </a:ln>
              <a:solidFill>
                <a:srgbClr val="C0504D"/>
              </a:solidFill>
              <a:effectLst>
                <a:outerShdw blurRad="50800" dist="38100" algn="l" rotWithShape="0">
                  <a:prstClr val="black">
                    <a:alpha val="40000"/>
                  </a:prstClr>
                </a:outerShdw>
              </a:effectLst>
              <a:latin typeface="Corbel"/>
              <a:cs typeface="Corbel"/>
            </a:endParaRPr>
          </a:p>
        </p:txBody>
      </p:sp>
      <p:sp>
        <p:nvSpPr>
          <p:cNvPr id="11" name="Not Equal 10"/>
          <p:cNvSpPr/>
          <p:nvPr/>
        </p:nvSpPr>
        <p:spPr>
          <a:xfrm>
            <a:off x="4068319" y="826738"/>
            <a:ext cx="1146147" cy="1084268"/>
          </a:xfrm>
          <a:prstGeom prst="mathNotEqual">
            <a:avLst/>
          </a:prstGeom>
          <a:solidFill>
            <a:schemeClr val="accent2"/>
          </a:solidFill>
          <a:ln>
            <a:solidFill>
              <a:schemeClr val="bg1"/>
            </a:solidFill>
          </a:ln>
          <a:effectLst>
            <a:glow rad="101600">
              <a:schemeClr val="bg1">
                <a:alpha val="75000"/>
              </a:schemeClr>
            </a:glow>
            <a:outerShdw blurRad="50800" dist="38100" algn="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schemeClr val="tx1"/>
              </a:solidFill>
              <a:latin typeface="Corbel"/>
              <a:cs typeface="Corbel"/>
            </a:endParaRPr>
          </a:p>
        </p:txBody>
      </p:sp>
      <p:sp>
        <p:nvSpPr>
          <p:cNvPr id="14" name="Rectangle 13"/>
          <p:cNvSpPr/>
          <p:nvPr/>
        </p:nvSpPr>
        <p:spPr>
          <a:xfrm>
            <a:off x="0" y="2379636"/>
            <a:ext cx="9158879" cy="2154436"/>
          </a:xfrm>
          <a:prstGeom prst="rect">
            <a:avLst/>
          </a:prstGeom>
        </p:spPr>
        <p:txBody>
          <a:bodyPr wrap="square">
            <a:spAutoFit/>
          </a:bodyPr>
          <a:lstStyle/>
          <a:p>
            <a:pPr marL="400050" lvl="1" algn="ctr">
              <a:buClr>
                <a:schemeClr val="tx1"/>
              </a:buClr>
            </a:pPr>
            <a:r>
              <a:rPr lang="en-US" sz="32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Can you get a divorce for any reason? NO</a:t>
            </a:r>
          </a:p>
          <a:p>
            <a:pPr marL="400050" lvl="1" indent="0" algn="ctr">
              <a:buClr>
                <a:schemeClr val="tx1"/>
              </a:buClr>
              <a:buNone/>
            </a:pPr>
            <a:endParaRPr lang="en-US"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endParaRPr>
          </a:p>
          <a:p>
            <a:pPr marL="400050" lvl="1" indent="0" algn="ctr">
              <a:buClr>
                <a:schemeClr val="tx1"/>
              </a:buClr>
              <a:buNone/>
            </a:pPr>
            <a:r>
              <a:rPr lang="en-US" sz="32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No matter what the LAWS of the land allow!</a:t>
            </a:r>
          </a:p>
          <a:p>
            <a:pPr marL="400050" lvl="1" indent="0" algn="ctr">
              <a:buClr>
                <a:schemeClr val="tx1"/>
              </a:buClr>
              <a:buNone/>
            </a:pPr>
            <a:endParaRPr lang="en-US"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endParaRPr>
          </a:p>
          <a:p>
            <a:pPr marL="400050" lvl="1" indent="0" algn="ctr">
              <a:buClr>
                <a:schemeClr val="tx1"/>
              </a:buClr>
              <a:buNone/>
            </a:pPr>
            <a:r>
              <a:rPr lang="en-US" sz="32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No matter what the PREACHER says!</a:t>
            </a:r>
            <a:endParaRPr lang="en-US" sz="32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endParaRPr>
          </a:p>
        </p:txBody>
      </p:sp>
    </p:spTree>
    <p:extLst>
      <p:ext uri="{BB962C8B-B14F-4D97-AF65-F5344CB8AC3E}">
        <p14:creationId xmlns:p14="http://schemas.microsoft.com/office/powerpoint/2010/main" val="2460831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28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4/3*#ppt_w"/>
                                          </p:val>
                                        </p:tav>
                                        <p:tav tm="100000">
                                          <p:val>
                                            <p:strVal val="#ppt_w"/>
                                          </p:val>
                                        </p:tav>
                                      </p:tavLst>
                                    </p:anim>
                                    <p:anim calcmode="lin" valueType="num">
                                      <p:cBhvr>
                                        <p:cTn id="18"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80931"/>
            <a:ext cx="8686800" cy="3395550"/>
          </a:xfrm>
        </p:spPr>
        <p:txBody>
          <a:bodyPr>
            <a:normAutofit/>
          </a:bodyPr>
          <a:lstStyle/>
          <a:p>
            <a:pPr marL="0" indent="0" algn="ctr">
              <a:lnSpc>
                <a:spcPct val="110000"/>
              </a:lnSpc>
              <a:spcBef>
                <a:spcPts val="0"/>
              </a:spcBef>
              <a:buClr>
                <a:schemeClr val="tx1"/>
              </a:buClr>
              <a:buNone/>
            </a:pPr>
            <a:r>
              <a:rPr lang="en-US" sz="43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The ONLY EXCEPTION for DIVORCE is SEXUAL IMMORALITY!</a:t>
            </a:r>
          </a:p>
          <a:p>
            <a:pPr marL="0" indent="0" algn="ctr">
              <a:lnSpc>
                <a:spcPct val="110000"/>
              </a:lnSpc>
              <a:spcBef>
                <a:spcPts val="0"/>
              </a:spcBef>
              <a:buClr>
                <a:schemeClr val="tx1"/>
              </a:buClr>
              <a:buNone/>
            </a:pPr>
            <a:endParaRPr lang="en-US" sz="28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endParaRPr>
          </a:p>
          <a:p>
            <a:pPr marL="0" indent="0" algn="ctr">
              <a:lnSpc>
                <a:spcPct val="110000"/>
              </a:lnSpc>
              <a:spcBef>
                <a:spcPts val="0"/>
              </a:spcBef>
              <a:buClr>
                <a:schemeClr val="tx1"/>
              </a:buClr>
              <a:buNone/>
            </a:pPr>
            <a:r>
              <a:rPr lang="en-US" sz="2800" b="1" dirty="0" smtClean="0">
                <a:ln>
                  <a:solidFill>
                    <a:srgbClr val="C0504D"/>
                  </a:solidFill>
                </a:ln>
                <a:solidFill>
                  <a:srgbClr val="C0504D"/>
                </a:solidFill>
                <a:effectLst>
                  <a:outerShdw blurRad="50800" dist="38100" algn="l" rotWithShape="0">
                    <a:prstClr val="black">
                      <a:alpha val="40000"/>
                    </a:prstClr>
                  </a:outerShdw>
                </a:effectLst>
                <a:latin typeface="Corbel"/>
                <a:cs typeface="Corbel"/>
              </a:rPr>
              <a:t>No OTHER reason is ACCEPTABLE in the EYES of God!</a:t>
            </a:r>
          </a:p>
        </p:txBody>
      </p:sp>
    </p:spTree>
    <p:extLst>
      <p:ext uri="{BB962C8B-B14F-4D97-AF65-F5344CB8AC3E}">
        <p14:creationId xmlns:p14="http://schemas.microsoft.com/office/powerpoint/2010/main" val="4058778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7637</TotalTime>
  <Words>418</Words>
  <Application>Microsoft Macintosh PowerPoint</Application>
  <PresentationFormat>On-screen Show (4:3)</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Plan For Your Salvation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49</cp:revision>
  <dcterms:created xsi:type="dcterms:W3CDTF">2014-09-02T04:56:35Z</dcterms:created>
  <dcterms:modified xsi:type="dcterms:W3CDTF">2014-09-07T12:14:23Z</dcterms:modified>
</cp:coreProperties>
</file>