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0"/>
  </p:notesMasterIdLst>
  <p:sldIdLst>
    <p:sldId id="258" r:id="rId3"/>
    <p:sldId id="256" r:id="rId4"/>
    <p:sldId id="287" r:id="rId5"/>
    <p:sldId id="288" r:id="rId6"/>
    <p:sldId id="276" r:id="rId7"/>
    <p:sldId id="291" r:id="rId8"/>
    <p:sldId id="294" r:id="rId9"/>
    <p:sldId id="290" r:id="rId10"/>
    <p:sldId id="285" r:id="rId11"/>
    <p:sldId id="296" r:id="rId12"/>
    <p:sldId id="298" r:id="rId13"/>
    <p:sldId id="297" r:id="rId14"/>
    <p:sldId id="286" r:id="rId15"/>
    <p:sldId id="299" r:id="rId16"/>
    <p:sldId id="280" r:id="rId17"/>
    <p:sldId id="295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1D888-2011-F642-B86B-4762E91FDDAC}" type="datetimeFigureOut">
              <a:rPr lang="en-US" smtClean="0"/>
              <a:t>7/12/14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77A0C-3A82-7042-BFDE-F06BF94A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0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02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5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59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83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53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24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15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2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15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106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30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8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EEAD-A0DB-6F4A-9368-58336F46D8D1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F1AF-3AF8-614D-B959-8B75050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6EEAD-A0DB-6F4A-9368-58336F46D8D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F1AF-3AF8-614D-B959-8B75050B71F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1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17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GRACE Was MANIFESTED!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0693" y="1967377"/>
            <a:ext cx="8306107" cy="2194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Century Gothic"/>
                <a:cs typeface="Century Gothic"/>
              </a:rPr>
              <a:t>For grace to be of VALUE to us, it had to be “MANIFESTED” through ACTION.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6477" y="4069215"/>
            <a:ext cx="403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smtClean="0">
                <a:latin typeface="Century Gothic"/>
                <a:cs typeface="Century Gothic"/>
              </a:rPr>
              <a:t>Rom. 5.15; John 3.16; 1 John 4.9-10 </a:t>
            </a:r>
            <a:endParaRPr lang="en-US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861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GRACE Was MANIFESTED!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0693" y="1967377"/>
            <a:ext cx="8306107" cy="2194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entury Gothic"/>
                <a:cs typeface="Century Gothic"/>
              </a:rPr>
              <a:t>Within grace we find LOVE, MERCY &amp; </a:t>
            </a:r>
            <a:r>
              <a:rPr lang="en-US" sz="4400" dirty="0" smtClean="0">
                <a:latin typeface="Century Gothic"/>
                <a:cs typeface="Century Gothic"/>
              </a:rPr>
              <a:t>KINDNESS.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GRACE Was MANIFESTED!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0693" y="1554303"/>
            <a:ext cx="8306107" cy="4525963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en-US" sz="5400" dirty="0">
                <a:latin typeface="Century Gothic"/>
                <a:cs typeface="Century Gothic"/>
              </a:rPr>
              <a:t>If God did not </a:t>
            </a:r>
            <a:r>
              <a:rPr lang="en-US" sz="5400" dirty="0" smtClean="0">
                <a:latin typeface="Century Gothic"/>
                <a:cs typeface="Century Gothic"/>
              </a:rPr>
              <a:t>ACT </a:t>
            </a:r>
            <a:r>
              <a:rPr lang="en-US" sz="5400" dirty="0">
                <a:latin typeface="Century Gothic"/>
                <a:cs typeface="Century Gothic"/>
              </a:rPr>
              <a:t>on these three </a:t>
            </a:r>
            <a:r>
              <a:rPr lang="en-US" sz="5400" dirty="0" smtClean="0">
                <a:latin typeface="Century Gothic"/>
                <a:cs typeface="Century Gothic"/>
              </a:rPr>
              <a:t>VIRTUES </a:t>
            </a:r>
            <a:r>
              <a:rPr lang="en-US" sz="5400" dirty="0">
                <a:latin typeface="Century Gothic"/>
                <a:cs typeface="Century Gothic"/>
              </a:rPr>
              <a:t>we would still be </a:t>
            </a:r>
            <a:r>
              <a:rPr lang="en-US" sz="5400" dirty="0" smtClean="0">
                <a:latin typeface="Century Gothic"/>
                <a:cs typeface="Century Gothic"/>
              </a:rPr>
              <a:t>LOST!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FAITH </a:t>
            </a:r>
            <a:r>
              <a:rPr lang="en-US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Must Be MANIFESTED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!</a:t>
            </a:r>
            <a:endParaRPr lang="en-US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MAN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GOD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FAITH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</a:t>
            </a:r>
            <a:endParaRPr lang="en-US" sz="3600" dirty="0"/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GRACE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859718"/>
            <a:ext cx="0" cy="2855630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04214" y="1968000"/>
            <a:ext cx="935573" cy="707886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SIN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CHRIST</a:t>
            </a: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OBEYED</a:t>
            </a:r>
          </a:p>
          <a:p>
            <a:pPr algn="ctr"/>
            <a:endParaRPr lang="en-US" sz="11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WORD</a:t>
            </a:r>
            <a:endParaRPr lang="en-US" sz="3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8233" y="6133144"/>
            <a:ext cx="1219757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05058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79497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40295" y="6099978"/>
            <a:ext cx="2463410" cy="523220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RECONCILED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65113" y="6369099"/>
            <a:ext cx="835450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68296" y="6369099"/>
            <a:ext cx="835450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GRACE Was MANIFESTED!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0693" y="1554303"/>
            <a:ext cx="8306107" cy="2163475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en-US" sz="4400" dirty="0">
                <a:latin typeface="Century Gothic"/>
                <a:cs typeface="Century Gothic"/>
              </a:rPr>
              <a:t>“Salvation by faith” involves the </a:t>
            </a:r>
            <a:r>
              <a:rPr lang="en-US" sz="4400" dirty="0" smtClean="0">
                <a:latin typeface="Century Gothic"/>
                <a:cs typeface="Century Gothic"/>
              </a:rPr>
              <a:t>“DEMONSTRATION” </a:t>
            </a:r>
            <a:r>
              <a:rPr lang="en-US" sz="4400" dirty="0">
                <a:latin typeface="Century Gothic"/>
                <a:cs typeface="Century Gothic"/>
              </a:rPr>
              <a:t>of that faith in order to save </a:t>
            </a:r>
            <a:r>
              <a:rPr lang="en-US" sz="4400" dirty="0" smtClean="0">
                <a:latin typeface="Century Gothic"/>
                <a:cs typeface="Century Gothic"/>
              </a:rPr>
              <a:t>us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7459" y="3688005"/>
            <a:ext cx="320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entury Gothic"/>
                <a:cs typeface="Century Gothic"/>
              </a:rPr>
              <a:t>Rom. 6.3-4, 17-18; Col. 2.12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94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cePouredOut_std_c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932"/>
            <a:ext cx="8229600" cy="6016166"/>
          </a:xfrm>
        </p:spPr>
        <p:txBody>
          <a:bodyPr>
            <a:noAutofit/>
          </a:bodyPr>
          <a:lstStyle/>
          <a:p>
            <a:r>
              <a:rPr lang="en-US" sz="4800" spc="300" dirty="0" smtClean="0">
                <a:ln>
                  <a:solidFill>
                    <a:srgbClr val="000000"/>
                  </a:solidFill>
                </a:ln>
                <a:solidFill>
                  <a:schemeClr val="accent2"/>
                </a:solidFill>
                <a:effectLst>
                  <a:glow rad="50800">
                    <a:schemeClr val="tx1">
                      <a:lumMod val="50000"/>
                      <a:lumOff val="50000"/>
                      <a:alpha val="9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GRACE</a:t>
            </a:r>
            <a:r>
              <a:rPr lang="en-US" sz="4800" spc="300" dirty="0" smtClean="0">
                <a:ln>
                  <a:solidFill>
                    <a:srgbClr val="E0CFB3"/>
                  </a:solidFill>
                </a:ln>
                <a:solidFill>
                  <a:schemeClr val="accent2"/>
                </a:solidFill>
                <a:effectLst>
                  <a:glow rad="50800">
                    <a:schemeClr val="tx1">
                      <a:lumMod val="50000"/>
                      <a:lumOff val="50000"/>
                      <a:alpha val="9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4800" spc="300" dirty="0" smtClean="0">
                <a:ln>
                  <a:solidFill>
                    <a:srgbClr val="E0CFB3"/>
                  </a:solidFill>
                </a:ln>
                <a:solidFill>
                  <a:schemeClr val="bg1"/>
                </a:solidFill>
                <a:effectLst>
                  <a:glow rad="50800">
                    <a:schemeClr val="tx1">
                      <a:lumMod val="50000"/>
                      <a:lumOff val="50000"/>
                      <a:alpha val="9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is a one-word summary of all God has done to save us; </a:t>
            </a:r>
            <a:r>
              <a:rPr lang="en-US" sz="4800" spc="300" dirty="0" smtClean="0">
                <a:ln>
                  <a:solidFill>
                    <a:srgbClr val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50800">
                    <a:schemeClr val="tx1">
                      <a:lumMod val="50000"/>
                      <a:lumOff val="50000"/>
                      <a:alpha val="9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FAITH</a:t>
            </a:r>
            <a:r>
              <a:rPr lang="en-US" sz="4800" spc="300" dirty="0" smtClean="0">
                <a:ln>
                  <a:solidFill>
                    <a:srgbClr val="E0CFB3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50800">
                    <a:schemeClr val="tx1">
                      <a:lumMod val="50000"/>
                      <a:lumOff val="50000"/>
                      <a:alpha val="9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4800" spc="300" dirty="0" smtClean="0">
                <a:ln>
                  <a:solidFill>
                    <a:srgbClr val="E0CFB3"/>
                  </a:solidFill>
                </a:ln>
                <a:solidFill>
                  <a:schemeClr val="bg1"/>
                </a:solidFill>
                <a:effectLst>
                  <a:glow rad="50800">
                    <a:schemeClr val="tx1">
                      <a:lumMod val="50000"/>
                      <a:lumOff val="50000"/>
                      <a:alpha val="9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is a one-word summary of what man must do in order to be saved.</a:t>
            </a:r>
            <a:endParaRPr lang="en-US" sz="4800" spc="300" dirty="0">
              <a:ln>
                <a:solidFill>
                  <a:srgbClr val="E0CFB3"/>
                </a:solidFill>
              </a:ln>
              <a:solidFill>
                <a:schemeClr val="bg1"/>
              </a:solidFill>
              <a:effectLst>
                <a:glow rad="50800">
                  <a:schemeClr val="tx1">
                    <a:lumMod val="50000"/>
                    <a:lumOff val="50000"/>
                    <a:alpha val="9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63756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Believe </a:t>
            </a: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That Jesus Is The Christ, John 8.24</a:t>
            </a:r>
          </a:p>
          <a:p>
            <a:pPr algn="ctr"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Repent Of Sins, Acts 17.30</a:t>
            </a:r>
          </a:p>
          <a:p>
            <a:pPr algn="ctr"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Confess Faith In Christ, Acts 8.37</a:t>
            </a:r>
          </a:p>
          <a:p>
            <a:pPr algn="ctr"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 Fully Immersed In Jesus’ Name, Acts 22.16</a:t>
            </a:r>
          </a:p>
          <a:p>
            <a:pPr algn="ctr">
              <a:spcAft>
                <a:spcPts val="1200"/>
              </a:spcAft>
            </a:pPr>
            <a:r>
              <a:rPr lang="en-US" sz="30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Be Faithful </a:t>
            </a: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In All Things, 1 Corinthians 15.58</a:t>
            </a:r>
          </a:p>
          <a:p>
            <a:pPr algn="ctr">
              <a:spcAft>
                <a:spcPts val="1200"/>
              </a:spcAft>
            </a:pP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Repent, Confess, </a:t>
            </a:r>
            <a:r>
              <a:rPr lang="en-US" sz="30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Pray, </a:t>
            </a:r>
            <a:r>
              <a:rPr lang="en-US" sz="30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 Old Face"/>
                <a:cs typeface="Baskerville Old Face"/>
              </a:rPr>
              <a:t>1 John 1.9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askerville Old Face"/>
                <a:cs typeface="Baskerville Old Face"/>
              </a:rPr>
              <a:t>Man’s Part In Salvation</a:t>
            </a:r>
            <a:endParaRPr lang="en-US" sz="6000" b="1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24122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Two Kinds Of FAITH</a:t>
            </a:r>
            <a:endParaRPr lang="en-US" dirty="0">
              <a:ln>
                <a:solidFill>
                  <a:srgbClr val="E0CFB3"/>
                </a:solidFill>
              </a:ln>
              <a:solidFill>
                <a:srgbClr val="E0CFB3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5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5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500" dirty="0" smtClean="0">
                <a:latin typeface="Century Gothic"/>
                <a:cs typeface="Century Gothic"/>
              </a:rPr>
              <a:t>Faith </a:t>
            </a:r>
            <a:r>
              <a:rPr lang="en-US" sz="2500" dirty="0">
                <a:latin typeface="Century Gothic"/>
                <a:cs typeface="Century Gothic"/>
              </a:rPr>
              <a:t>unto the </a:t>
            </a:r>
            <a:r>
              <a:rPr lang="en-US" sz="2500" dirty="0" smtClean="0">
                <a:latin typeface="Century Gothic"/>
                <a:cs typeface="Century Gothic"/>
              </a:rPr>
              <a:t>SAVING </a:t>
            </a:r>
            <a:r>
              <a:rPr lang="en-US" sz="2500" dirty="0">
                <a:latin typeface="Century Gothic"/>
                <a:cs typeface="Century Gothic"/>
              </a:rPr>
              <a:t>of the soul (</a:t>
            </a:r>
            <a:r>
              <a:rPr lang="en-US" sz="2500" dirty="0" smtClean="0">
                <a:latin typeface="Century Gothic"/>
                <a:cs typeface="Century Gothic"/>
              </a:rPr>
              <a:t>Heb. 10.36</a:t>
            </a:r>
            <a:r>
              <a:rPr lang="en-US" sz="2500" dirty="0">
                <a:latin typeface="Century Gothic"/>
                <a:cs typeface="Century Gothic"/>
              </a:rPr>
              <a:t>-39).</a:t>
            </a:r>
          </a:p>
          <a:p>
            <a:pPr marL="0" indent="0">
              <a:buNone/>
            </a:pPr>
            <a:endParaRPr lang="en-US" sz="25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500" dirty="0" smtClean="0">
                <a:latin typeface="Century Gothic"/>
                <a:cs typeface="Century Gothic"/>
              </a:rPr>
              <a:t>Faith </a:t>
            </a:r>
            <a:r>
              <a:rPr lang="en-US" sz="2500" dirty="0">
                <a:latin typeface="Century Gothic"/>
                <a:cs typeface="Century Gothic"/>
              </a:rPr>
              <a:t>that shrinks back to </a:t>
            </a:r>
            <a:r>
              <a:rPr lang="en-US" sz="2500" dirty="0" smtClean="0">
                <a:latin typeface="Century Gothic"/>
                <a:cs typeface="Century Gothic"/>
              </a:rPr>
              <a:t>PERDITION </a:t>
            </a:r>
            <a:r>
              <a:rPr lang="en-US" sz="2500" dirty="0">
                <a:latin typeface="Century Gothic"/>
                <a:cs typeface="Century Gothic"/>
              </a:rPr>
              <a:t>(John </a:t>
            </a:r>
            <a:r>
              <a:rPr lang="en-US" sz="2500" dirty="0" smtClean="0">
                <a:latin typeface="Century Gothic"/>
                <a:cs typeface="Century Gothic"/>
              </a:rPr>
              <a:t>12.42</a:t>
            </a:r>
            <a:r>
              <a:rPr lang="en-US" sz="2500" dirty="0">
                <a:latin typeface="Century Gothic"/>
                <a:cs typeface="Century Gothic"/>
              </a:rPr>
              <a:t>-43)</a:t>
            </a:r>
            <a:r>
              <a:rPr lang="en-US" sz="2500" dirty="0" smtClean="0">
                <a:latin typeface="Century Gothic"/>
                <a:cs typeface="Century Gothic"/>
              </a:rPr>
              <a:t>.</a:t>
            </a:r>
            <a:endParaRPr lang="en-US" sz="2500" dirty="0">
              <a:latin typeface="Century Gothic"/>
              <a:cs typeface="Century Gothic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Two Parts To SALVATION</a:t>
            </a: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199" y="1615499"/>
            <a:ext cx="67187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God’s </a:t>
            </a:r>
            <a:r>
              <a:rPr lang="en-US" dirty="0">
                <a:latin typeface="Century Gothic"/>
                <a:cs typeface="Century Gothic"/>
              </a:rPr>
              <a:t>Part</a:t>
            </a:r>
          </a:p>
          <a:p>
            <a:pPr marL="457200" lvl="1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GRACE / CONDITIONS, </a:t>
            </a:r>
            <a:r>
              <a:rPr lang="en-US" i="1" dirty="0" smtClean="0">
                <a:latin typeface="Century Gothic"/>
                <a:cs typeface="Century Gothic"/>
              </a:rPr>
              <a:t>Titus 2.11</a:t>
            </a:r>
            <a:endParaRPr lang="en-US" i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Man’s </a:t>
            </a:r>
            <a:r>
              <a:rPr lang="en-US" dirty="0">
                <a:latin typeface="Century Gothic"/>
                <a:cs typeface="Century Gothic"/>
              </a:rPr>
              <a:t>Part</a:t>
            </a:r>
          </a:p>
          <a:p>
            <a:pPr marL="457200" lvl="1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FAITH </a:t>
            </a:r>
            <a:r>
              <a:rPr lang="en-US" dirty="0" smtClean="0">
                <a:latin typeface="Century Gothic"/>
                <a:cs typeface="Century Gothic"/>
              </a:rPr>
              <a:t>/ Action, </a:t>
            </a:r>
            <a:r>
              <a:rPr lang="en-US" i="1" dirty="0" smtClean="0">
                <a:latin typeface="Century Gothic"/>
                <a:cs typeface="Century Gothic"/>
              </a:rPr>
              <a:t>Heb. 11.6; Rom. 1.5; 6.17; 16.26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churchofchristatnorthside.com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Two Parts Working TOGETHER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BRAZEN Serpent</a:t>
            </a:r>
            <a:b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</a:br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Numbers 21.4-9</a:t>
            </a:r>
            <a:endParaRPr lang="en-US" dirty="0"/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MAN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GOD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FAITH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</a:t>
            </a:r>
            <a:endParaRPr lang="en-US" sz="3600" dirty="0"/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LIVE</a:t>
            </a:r>
            <a:endParaRPr lang="en-US" sz="3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957943"/>
            <a:ext cx="0" cy="279082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LOOK AT SERPENT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687552" y="6099978"/>
            <a:ext cx="3768905" cy="523220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OBEDIENCE OF FAITH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05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Two Parts Working TOGETHER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Conquest of JERICHO</a:t>
            </a:r>
            <a:b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</a:br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Joshua 6.1-21</a:t>
            </a:r>
            <a:endParaRPr lang="en-US" dirty="0"/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MAN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GOD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FAITH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</a:t>
            </a:r>
            <a:endParaRPr lang="en-US" sz="3600" dirty="0"/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GIVEN JERICHO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974655"/>
            <a:ext cx="0" cy="279082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MARCH AROUND 13 TIMES; BLOW TRUMPETS &amp; SHOUT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87552" y="6099978"/>
            <a:ext cx="3768905" cy="523220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OBEDIENCE OF FAITH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33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Two Parts Working TOGETHER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The 3,000 Jews</a:t>
            </a:r>
            <a:b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</a:br>
            <a:r>
              <a:rPr lang="en-US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Acts 2.36-38, 41, 47</a:t>
            </a:r>
            <a:endParaRPr lang="en-US" dirty="0"/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MAN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GOD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GLADLY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RECEIVED </a:t>
            </a:r>
          </a:p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WORD</a:t>
            </a:r>
          </a:p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(FAITH)</a:t>
            </a:r>
            <a:endParaRPr lang="en-US" sz="1100" dirty="0"/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REPENTED 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&amp; BAPTIZED</a:t>
            </a:r>
          </a:p>
          <a:p>
            <a:pPr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(OBEY)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REMISSION OF SINS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957943"/>
            <a:ext cx="0" cy="2807541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REPENT </a:t>
            </a:r>
          </a:p>
          <a:p>
            <a:pPr algn="ctr"/>
            <a:r>
              <a:rPr lang="en-US" sz="2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&amp; BE BAPTIZED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87552" y="6099978"/>
            <a:ext cx="3768905" cy="523220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OBEDIENCE OF FAITH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44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 fontScale="90000"/>
          </a:bodyPr>
          <a:lstStyle/>
          <a:p>
            <a:r>
              <a:rPr lang="en-US" cap="small" dirty="0" smtClean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Salvation By Grace Through Faith</a:t>
            </a:r>
            <a:endParaRPr lang="en-US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MAN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GOD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FAITH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</a:t>
            </a:r>
            <a:endParaRPr lang="en-US" sz="3600" dirty="0"/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GRACE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859718"/>
            <a:ext cx="0" cy="2621669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04214" y="1968000"/>
            <a:ext cx="935573" cy="707886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SIN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CHRIST</a:t>
            </a: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OBEYED</a:t>
            </a:r>
          </a:p>
          <a:p>
            <a:pPr algn="ctr"/>
            <a:endParaRPr lang="en-US" sz="11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WORD</a:t>
            </a:r>
            <a:endParaRPr lang="en-US" sz="3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8233" y="6133144"/>
            <a:ext cx="1219757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05058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79497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87549" y="5682178"/>
            <a:ext cx="3768905" cy="1169551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OBEDIENCE OF FAITH</a:t>
            </a:r>
          </a:p>
          <a:p>
            <a:pPr algn="ctr"/>
            <a:endParaRPr lang="en-US" sz="1400" cap="none" spc="0" dirty="0" smtClean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  <a:p>
            <a:pPr algn="ctr"/>
            <a:r>
              <a:rPr lang="en-US" sz="28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RECONCILED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2515493" y="6284989"/>
            <a:ext cx="4113014" cy="17262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8" grpId="0" animBg="1"/>
      <p:bldP spid="3" grpId="0"/>
      <p:bldP spid="19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cePouredOut_std_c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>
              <a:schemeClr val="tx1"/>
            </a:glo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GRACE Was MANIFESTED!</a:t>
            </a:r>
            <a:endParaRPr lang="en-US" cap="small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Connector 5"/>
          <p:cNvSpPr>
            <a:spLocks noChangeAspect="1"/>
          </p:cNvSpPr>
          <p:nvPr/>
        </p:nvSpPr>
        <p:spPr>
          <a:xfrm>
            <a:off x="6775704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MAN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3" name="Connector 12"/>
          <p:cNvSpPr>
            <a:spLocks noChangeAspect="1"/>
          </p:cNvSpPr>
          <p:nvPr/>
        </p:nvSpPr>
        <p:spPr>
          <a:xfrm>
            <a:off x="457200" y="1327408"/>
            <a:ext cx="1911096" cy="1911096"/>
          </a:xfrm>
          <a:prstGeom prst="flowChartConnector">
            <a:avLst/>
          </a:prstGeom>
          <a:solidFill>
            <a:srgbClr val="E0CFB3"/>
          </a:solidFill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GOD</a:t>
            </a:r>
            <a:endParaRPr lang="en-US" sz="4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6" name="Line Callout 2 15"/>
          <p:cNvSpPr/>
          <p:nvPr/>
        </p:nvSpPr>
        <p:spPr>
          <a:xfrm flipH="1">
            <a:off x="5205058" y="3649095"/>
            <a:ext cx="1570646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FAITH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7114274" y="5153134"/>
            <a:ext cx="1572526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</a:t>
            </a:r>
            <a:endParaRPr lang="en-US" sz="3600" dirty="0"/>
          </a:p>
        </p:txBody>
      </p:sp>
      <p:sp>
        <p:nvSpPr>
          <p:cNvPr id="18" name="Line Callout 2 17"/>
          <p:cNvSpPr/>
          <p:nvPr/>
        </p:nvSpPr>
        <p:spPr>
          <a:xfrm>
            <a:off x="2368296" y="3649095"/>
            <a:ext cx="1555817" cy="1504039"/>
          </a:xfrm>
          <a:prstGeom prst="borderCallout2">
            <a:avLst>
              <a:gd name="adj1" fmla="val 18750"/>
              <a:gd name="adj2" fmla="val -12588"/>
              <a:gd name="adj3" fmla="val 17639"/>
              <a:gd name="adj4" fmla="val -26241"/>
              <a:gd name="adj5" fmla="val -14167"/>
              <a:gd name="adj6" fmla="val -39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GRACE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2859718"/>
            <a:ext cx="0" cy="2855630"/>
          </a:xfrm>
          <a:prstGeom prst="line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04214" y="1968000"/>
            <a:ext cx="935573" cy="707886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SIN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9" name="Line Callout 2 18"/>
          <p:cNvSpPr/>
          <p:nvPr/>
        </p:nvSpPr>
        <p:spPr>
          <a:xfrm flipH="1">
            <a:off x="457200" y="5151141"/>
            <a:ext cx="1562709" cy="1504039"/>
          </a:xfrm>
          <a:prstGeom prst="borderCallout2">
            <a:avLst>
              <a:gd name="adj1" fmla="val 44306"/>
              <a:gd name="adj2" fmla="val -14713"/>
              <a:gd name="adj3" fmla="val 42083"/>
              <a:gd name="adj4" fmla="val -38992"/>
              <a:gd name="adj5" fmla="val 14722"/>
              <a:gd name="adj6" fmla="val -56219"/>
            </a:avLst>
          </a:prstGeom>
          <a:solidFill>
            <a:srgbClr val="E0CFB3"/>
          </a:solidFill>
          <a:ln/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CHRIST</a:t>
            </a: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OBEYED</a:t>
            </a:r>
          </a:p>
          <a:p>
            <a:pPr algn="ctr"/>
            <a:endParaRPr lang="en-US" sz="11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76200">
                  <a:schemeClr val="tx1">
                    <a:lumMod val="50000"/>
                    <a:lumOff val="50000"/>
                    <a:alpha val="7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  <a:p>
            <a:pPr algn="ctr"/>
            <a:r>
              <a:rPr lang="en-US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76200">
                    <a:schemeClr val="tx1">
                      <a:lumMod val="50000"/>
                      <a:lumOff val="50000"/>
                      <a:alpha val="7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WORD</a:t>
            </a:r>
            <a:endParaRPr lang="en-US" sz="3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8233" y="6133144"/>
            <a:ext cx="1219757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05058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79497" y="2289482"/>
            <a:ext cx="1244616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40295" y="6099978"/>
            <a:ext cx="2463410" cy="523220"/>
          </a:xfrm>
          <a:prstGeom prst="rect">
            <a:avLst/>
          </a:prstGeom>
          <a:noFill/>
          <a:effectLst>
            <a:glow>
              <a:schemeClr val="tx1"/>
            </a:glow>
          </a:effectLst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rgbClr val="FFFF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RECONCILED</a:t>
            </a:r>
            <a:endParaRPr lang="en-US" sz="5400" cap="none" spc="0" dirty="0">
              <a:ln w="12700">
                <a:solidFill>
                  <a:srgbClr val="FFFF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65113" y="6369099"/>
            <a:ext cx="835450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368296" y="6369099"/>
            <a:ext cx="835450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381</Words>
  <Application>Microsoft Macintosh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PowerPoint Presentation</vt:lpstr>
      <vt:lpstr>PowerPoint Presentation</vt:lpstr>
      <vt:lpstr>Two Kinds Of FAITH</vt:lpstr>
      <vt:lpstr>Two Parts To SALVATION</vt:lpstr>
      <vt:lpstr>Two Parts Working TOGETHER</vt:lpstr>
      <vt:lpstr>Two Parts Working TOGETHER</vt:lpstr>
      <vt:lpstr>Two Parts Working TOGETHER</vt:lpstr>
      <vt:lpstr>Salvation By Grace Through Faith</vt:lpstr>
      <vt:lpstr>GRACE Was MANIFESTED!</vt:lpstr>
      <vt:lpstr>GRACE Was MANIFESTED!</vt:lpstr>
      <vt:lpstr>GRACE Was MANIFESTED!</vt:lpstr>
      <vt:lpstr>GRACE Was MANIFESTED!</vt:lpstr>
      <vt:lpstr>FAITH Must Be MANIFESTED!</vt:lpstr>
      <vt:lpstr>GRACE Was MANIFESTED!</vt:lpstr>
      <vt:lpstr>GRACE is a one-word summary of all God has done to save us; FAITH is a one-word summary of what man must do in order to be saved.</vt:lpstr>
      <vt:lpstr>PowerPoint Presentation</vt:lpstr>
      <vt:lpstr>Man’s Part In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54</cp:revision>
  <dcterms:created xsi:type="dcterms:W3CDTF">2014-07-08T03:00:11Z</dcterms:created>
  <dcterms:modified xsi:type="dcterms:W3CDTF">2014-07-12T22:07:07Z</dcterms:modified>
</cp:coreProperties>
</file>